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3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12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219201"/>
            <a:ext cx="7924800" cy="2381250"/>
          </a:xfrm>
        </p:spPr>
        <p:txBody>
          <a:bodyPr>
            <a:normAutofit fontScale="90000"/>
          </a:bodyPr>
          <a:lstStyle/>
          <a:p>
            <a:r>
              <a:rPr lang="ru-RU" sz="5300" dirty="0" smtClean="0"/>
              <a:t>Урок информатики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/>
              <a:t>«Логические </a:t>
            </a:r>
            <a:r>
              <a:rPr lang="ru-RU" sz="6000" b="1" dirty="0" smtClean="0"/>
              <a:t>функции и абсолютные </a:t>
            </a:r>
            <a:r>
              <a:rPr lang="ru-RU" sz="6000" b="1" dirty="0" smtClean="0"/>
              <a:t>адреса»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5745162"/>
          </a:xfrm>
        </p:spPr>
        <p:txBody>
          <a:bodyPr>
            <a:noAutofit/>
          </a:bodyPr>
          <a:lstStyle/>
          <a:p>
            <a:pPr algn="l"/>
            <a:r>
              <a:rPr lang="ru-RU" sz="3000" b="1" dirty="0" smtClean="0"/>
              <a:t>ЕСЛИ(&lt;условие&gt;; &lt;выражение1&gt;; &lt;выражение2</a:t>
            </a:r>
            <a:r>
              <a:rPr lang="ru-RU" sz="3000" b="1" dirty="0" smtClean="0"/>
              <a:t>&gt;)</a:t>
            </a:r>
            <a:br>
              <a:rPr lang="ru-RU" sz="3000" b="1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u="sng" dirty="0" smtClean="0"/>
              <a:t>Условие</a:t>
            </a:r>
            <a:r>
              <a:rPr lang="ru-RU" sz="3000" dirty="0" smtClean="0"/>
              <a:t> — это логическое выражение, которое может прини­мать значение</a:t>
            </a:r>
            <a:r>
              <a:rPr lang="ru-RU" sz="3000" b="1" dirty="0" smtClean="0"/>
              <a:t> ИСТИНА</a:t>
            </a:r>
            <a:r>
              <a:rPr lang="ru-RU" sz="3000" dirty="0" smtClean="0"/>
              <a:t> или</a:t>
            </a:r>
            <a:r>
              <a:rPr lang="ru-RU" sz="3000" b="1" dirty="0" smtClean="0"/>
              <a:t> ЛОЖЬ.</a:t>
            </a: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u="sng" dirty="0" smtClean="0"/>
              <a:t>&lt;выражение 1&gt; и &lt;выражение 2&gt; </a:t>
            </a:r>
            <a:r>
              <a:rPr lang="ru-RU" sz="3000" dirty="0" smtClean="0"/>
              <a:t>могут быть числами, формулами или текстами (текст записывается  с помощью кавычек).</a:t>
            </a:r>
            <a:br>
              <a:rPr lang="ru-RU" sz="3000" dirty="0" smtClean="0"/>
            </a:br>
            <a:r>
              <a:rPr lang="ru-RU" sz="3000" dirty="0" smtClean="0"/>
              <a:t>Перед скобками ставится имя логической операции (функции), а в скобках — логические операнды.</a:t>
            </a:r>
            <a:br>
              <a:rPr lang="ru-RU" sz="3000" dirty="0" smtClean="0"/>
            </a:br>
            <a:r>
              <a:rPr lang="ru-RU" sz="3000" dirty="0" smtClean="0"/>
              <a:t>Пример записи логической функции: </a:t>
            </a: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b="1" dirty="0" smtClean="0"/>
              <a:t>ЕСЛИ(И(Е2=0</a:t>
            </a:r>
            <a:r>
              <a:rPr lang="ru-RU" sz="3000" b="1" dirty="0" smtClean="0"/>
              <a:t>; Е9&gt;2); "Да"; "Нет</a:t>
            </a:r>
            <a:r>
              <a:rPr lang="ru-RU" sz="3000" b="1" dirty="0" smtClean="0"/>
              <a:t>")</a:t>
            </a:r>
            <a:endParaRPr lang="ru-RU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0838"/>
            <a:ext cx="8229600" cy="4754562"/>
          </a:xfrm>
        </p:spPr>
        <p:txBody>
          <a:bodyPr>
            <a:normAutofit/>
          </a:bodyPr>
          <a:lstStyle/>
          <a:p>
            <a:r>
              <a:rPr lang="ru-RU" dirty="0" smtClean="0"/>
              <a:t>Абсолютный адрес записывается с помощью знака</a:t>
            </a:r>
            <a:br>
              <a:rPr lang="ru-RU" dirty="0" smtClean="0"/>
            </a:br>
            <a:r>
              <a:rPr lang="de-DE" sz="6600" dirty="0" smtClean="0">
                <a:latin typeface="Stencil"/>
              </a:rPr>
              <a:t>$</a:t>
            </a:r>
            <a:r>
              <a:rPr lang="de-DE" dirty="0" smtClean="0">
                <a:latin typeface="Stencil"/>
              </a:rPr>
              <a:t/>
            </a:r>
            <a:br>
              <a:rPr lang="de-DE" dirty="0" smtClean="0">
                <a:latin typeface="Stencil"/>
              </a:rPr>
            </a:br>
            <a:r>
              <a:rPr lang="de-DE" dirty="0" smtClean="0">
                <a:latin typeface="Stencil"/>
              </a:rPr>
              <a:t>$E$9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Проверочный тест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1143000"/>
            <a:ext cx="43434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</a:t>
            </a:r>
            <a:r>
              <a:rPr lang="ru-RU" sz="2000" dirty="0" smtClean="0"/>
              <a:t>Название </a:t>
            </a:r>
            <a:r>
              <a:rPr lang="ru-RU" sz="2000" dirty="0" smtClean="0"/>
              <a:t>строки электронной таблицы обозначается:</a:t>
            </a:r>
            <a:br>
              <a:rPr lang="ru-RU" sz="2000" dirty="0" smtClean="0"/>
            </a:br>
            <a:r>
              <a:rPr lang="ru-RU" sz="2000" dirty="0" smtClean="0"/>
              <a:t>а) </a:t>
            </a:r>
            <a:r>
              <a:rPr lang="ru-RU" sz="2000" dirty="0" smtClean="0"/>
              <a:t>13С                     в</a:t>
            </a:r>
            <a:r>
              <a:rPr lang="ru-RU" sz="2000" dirty="0" smtClean="0"/>
              <a:t>) 164</a:t>
            </a:r>
            <a:br>
              <a:rPr lang="ru-RU" sz="2000" dirty="0" smtClean="0"/>
            </a:br>
            <a:r>
              <a:rPr lang="ru-RU" sz="2000" dirty="0" smtClean="0"/>
              <a:t>б) </a:t>
            </a:r>
            <a:r>
              <a:rPr lang="ru-RU" sz="2000" dirty="0" smtClean="0"/>
              <a:t>F117                   г</a:t>
            </a:r>
            <a:r>
              <a:rPr lang="ru-RU" sz="2000" dirty="0" smtClean="0"/>
              <a:t>) АВ</a:t>
            </a:r>
            <a:br>
              <a:rPr lang="ru-RU" sz="2000" dirty="0" smtClean="0"/>
            </a:br>
            <a:r>
              <a:rPr lang="ru-RU" sz="2000" dirty="0" smtClean="0"/>
              <a:t>2. Название </a:t>
            </a:r>
            <a:r>
              <a:rPr lang="ru-RU" sz="2000" dirty="0" smtClean="0"/>
              <a:t>столбца электронной таблицы обозначается:</a:t>
            </a:r>
            <a:br>
              <a:rPr lang="ru-RU" sz="2000" dirty="0" smtClean="0"/>
            </a:br>
            <a:r>
              <a:rPr lang="ru-RU" sz="2000" dirty="0" smtClean="0"/>
              <a:t>а) </a:t>
            </a:r>
            <a:r>
              <a:rPr lang="ru-RU" sz="2000" dirty="0" smtClean="0"/>
              <a:t>D15                      в</a:t>
            </a:r>
            <a:r>
              <a:rPr lang="ru-RU" sz="2000" dirty="0" smtClean="0"/>
              <a:t>) DБ</a:t>
            </a:r>
            <a:br>
              <a:rPr lang="ru-RU" sz="2000" dirty="0" smtClean="0"/>
            </a:br>
            <a:r>
              <a:rPr lang="ru-RU" sz="2000" dirty="0" smtClean="0"/>
              <a:t>б) </a:t>
            </a:r>
            <a:r>
              <a:rPr lang="ru-RU" sz="2000" dirty="0" smtClean="0"/>
              <a:t>AВ                        г</a:t>
            </a:r>
            <a:r>
              <a:rPr lang="ru-RU" sz="2000" dirty="0" smtClean="0"/>
              <a:t>) 255</a:t>
            </a:r>
            <a:r>
              <a:rPr lang="ru-RU" sz="2000" u="sng" dirty="0" smtClean="0"/>
              <a:t/>
            </a:r>
            <a:br>
              <a:rPr lang="ru-RU" sz="2000" u="sng" dirty="0" smtClean="0"/>
            </a:br>
            <a:r>
              <a:rPr lang="ru-RU" sz="2000" u="sng" dirty="0" smtClean="0"/>
              <a:t>3. </a:t>
            </a:r>
            <a:r>
              <a:rPr lang="ru-RU" sz="2000" dirty="0" smtClean="0"/>
              <a:t>Адрес</a:t>
            </a:r>
            <a:r>
              <a:rPr lang="ru-RU" sz="2000" dirty="0" smtClean="0"/>
              <a:t>, какой ячейки является абсолютным?</a:t>
            </a:r>
            <a:br>
              <a:rPr lang="ru-RU" sz="2000" dirty="0" smtClean="0"/>
            </a:br>
            <a:r>
              <a:rPr lang="ru-RU" sz="2000" dirty="0" smtClean="0"/>
              <a:t>а) $</a:t>
            </a:r>
            <a:r>
              <a:rPr lang="ru-RU" sz="2000" dirty="0" smtClean="0"/>
              <a:t>4$B                      в</a:t>
            </a:r>
            <a:r>
              <a:rPr lang="ru-RU" sz="2000" dirty="0" smtClean="0"/>
              <a:t>) X21</a:t>
            </a:r>
            <a:br>
              <a:rPr lang="ru-RU" sz="2000" dirty="0" smtClean="0"/>
            </a:br>
            <a:r>
              <a:rPr lang="ru-RU" sz="2000" dirty="0" smtClean="0"/>
              <a:t>б) $</a:t>
            </a:r>
            <a:r>
              <a:rPr lang="ru-RU" sz="2000" dirty="0" smtClean="0"/>
              <a:t>Z$19                    г</a:t>
            </a:r>
            <a:r>
              <a:rPr lang="ru-RU" sz="2000" dirty="0" smtClean="0"/>
              <a:t>) $SА7</a:t>
            </a:r>
            <a:br>
              <a:rPr lang="ru-RU" sz="2000" dirty="0" smtClean="0"/>
            </a:br>
            <a:r>
              <a:rPr lang="ru-RU" sz="2000" dirty="0" smtClean="0"/>
              <a:t>4. Адрес </a:t>
            </a:r>
            <a:r>
              <a:rPr lang="ru-RU" sz="2000" dirty="0" smtClean="0"/>
              <a:t>какой ячейки является относительным?</a:t>
            </a:r>
            <a:br>
              <a:rPr lang="ru-RU" sz="2000" dirty="0" smtClean="0"/>
            </a:br>
            <a:r>
              <a:rPr lang="ru-RU" sz="2000" dirty="0" smtClean="0"/>
              <a:t>а) </a:t>
            </a:r>
            <a:r>
              <a:rPr lang="ru-RU" sz="2000" dirty="0" smtClean="0"/>
              <a:t>15:Y                        в</a:t>
            </a:r>
            <a:r>
              <a:rPr lang="ru-RU" sz="2000" dirty="0" smtClean="0"/>
              <a:t>) K$21</a:t>
            </a:r>
            <a:br>
              <a:rPr lang="ru-RU" sz="2000" dirty="0" smtClean="0"/>
            </a:br>
            <a:r>
              <a:rPr lang="ru-RU" sz="2000" dirty="0" smtClean="0"/>
              <a:t>б) $</a:t>
            </a:r>
            <a:r>
              <a:rPr lang="ru-RU" sz="2000" dirty="0" smtClean="0"/>
              <a:t>A3                         г</a:t>
            </a:r>
            <a:r>
              <a:rPr lang="ru-RU" sz="2000" dirty="0" smtClean="0"/>
              <a:t>) </a:t>
            </a:r>
            <a:r>
              <a:rPr lang="ru-RU" sz="2000" dirty="0" smtClean="0"/>
              <a:t>S18</a:t>
            </a:r>
            <a:endParaRPr lang="ru-RU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495800" y="1246287"/>
            <a:ext cx="46482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5. В </a:t>
            </a:r>
            <a:r>
              <a:rPr lang="ru-RU" dirty="0" smtClean="0"/>
              <a:t>каком адресе не может меняться имя столбца при копировании?</a:t>
            </a:r>
            <a:br>
              <a:rPr lang="ru-RU" dirty="0" smtClean="0"/>
            </a:br>
            <a:r>
              <a:rPr lang="ru-RU" dirty="0" smtClean="0"/>
              <a:t>а) </a:t>
            </a:r>
            <a:r>
              <a:rPr lang="ru-RU" dirty="0" smtClean="0"/>
              <a:t>13S                          в</a:t>
            </a:r>
            <a:r>
              <a:rPr lang="ru-RU" dirty="0" smtClean="0"/>
              <a:t>) H24</a:t>
            </a:r>
            <a:br>
              <a:rPr lang="ru-RU" dirty="0" smtClean="0"/>
            </a:br>
            <a:r>
              <a:rPr lang="ru-RU" dirty="0" smtClean="0"/>
              <a:t>б) </a:t>
            </a:r>
            <a:r>
              <a:rPr lang="ru-RU" dirty="0" smtClean="0"/>
              <a:t>Z$9                          г</a:t>
            </a:r>
            <a:r>
              <a:rPr lang="ru-RU" dirty="0" smtClean="0"/>
              <a:t>) $S35</a:t>
            </a:r>
            <a:br>
              <a:rPr lang="ru-RU" dirty="0" smtClean="0"/>
            </a:br>
            <a:r>
              <a:rPr lang="ru-RU" dirty="0" smtClean="0"/>
              <a:t>6. Диаграммы </a:t>
            </a:r>
            <a:r>
              <a:rPr lang="ru-RU" dirty="0" smtClean="0"/>
              <a:t>в </a:t>
            </a:r>
            <a:r>
              <a:rPr lang="ru-RU" dirty="0" err="1" smtClean="0"/>
              <a:t>Excel</a:t>
            </a:r>
            <a:r>
              <a:rPr lang="ru-RU" dirty="0" smtClean="0"/>
              <a:t> можно создать с помощью:</a:t>
            </a:r>
            <a:br>
              <a:rPr lang="ru-RU" dirty="0" smtClean="0"/>
            </a:br>
            <a:r>
              <a:rPr lang="ru-RU" dirty="0" smtClean="0"/>
              <a:t>а) "Мастера диаграмм"</a:t>
            </a:r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dirty="0" smtClean="0"/>
              <a:t>б) "Строки формул"</a:t>
            </a:r>
            <a:br>
              <a:rPr lang="ru-RU" dirty="0" smtClean="0"/>
            </a:br>
            <a:r>
              <a:rPr lang="ru-RU" dirty="0" smtClean="0"/>
              <a:t>в) "Мастера функций" </a:t>
            </a:r>
            <a:br>
              <a:rPr lang="ru-RU" dirty="0" smtClean="0"/>
            </a:br>
            <a:r>
              <a:rPr lang="ru-RU" dirty="0" smtClean="0"/>
              <a:t>г) "Мастера шаблонов"</a:t>
            </a:r>
          </a:p>
          <a:p>
            <a:r>
              <a:rPr lang="ru-RU" dirty="0" smtClean="0"/>
              <a:t>7. Строка </a:t>
            </a:r>
            <a:r>
              <a:rPr lang="ru-RU" dirty="0" smtClean="0"/>
              <a:t>формул используется для отображения:</a:t>
            </a:r>
            <a:br>
              <a:rPr lang="ru-RU" dirty="0" smtClean="0"/>
            </a:br>
            <a:r>
              <a:rPr lang="ru-RU" dirty="0" smtClean="0"/>
              <a:t>а) адреса </a:t>
            </a:r>
            <a:r>
              <a:rPr lang="ru-RU" dirty="0" smtClean="0"/>
              <a:t>строки         в</a:t>
            </a:r>
            <a:r>
              <a:rPr lang="ru-RU" dirty="0" smtClean="0"/>
              <a:t>) адреса столбца</a:t>
            </a:r>
            <a:br>
              <a:rPr lang="ru-RU" dirty="0" smtClean="0"/>
            </a:br>
            <a:r>
              <a:rPr lang="ru-RU" dirty="0" smtClean="0"/>
              <a:t>б) заголовка </a:t>
            </a:r>
            <a:r>
              <a:rPr lang="ru-RU" dirty="0" smtClean="0"/>
              <a:t>окна   г</a:t>
            </a:r>
            <a:r>
              <a:rPr lang="ru-RU" dirty="0" smtClean="0"/>
              <a:t>) содержимого ячейки</a:t>
            </a:r>
            <a:br>
              <a:rPr lang="ru-RU" dirty="0" smtClean="0"/>
            </a:br>
            <a:r>
              <a:rPr lang="ru-RU" dirty="0" smtClean="0"/>
              <a:t> </a:t>
            </a:r>
            <a:r>
              <a:rPr lang="ru-RU" dirty="0" smtClean="0"/>
              <a:t>8. Завершить </a:t>
            </a:r>
            <a:r>
              <a:rPr lang="ru-RU" dirty="0" smtClean="0"/>
              <a:t>ввод данных в ячейку можно нажатием клавиши:</a:t>
            </a:r>
            <a:br>
              <a:rPr lang="ru-RU" dirty="0" smtClean="0"/>
            </a:br>
            <a:r>
              <a:rPr lang="ru-RU" dirty="0" smtClean="0"/>
              <a:t>а) </a:t>
            </a:r>
            <a:r>
              <a:rPr lang="ru-RU" dirty="0" err="1" smtClean="0"/>
              <a:t>Delete</a:t>
            </a:r>
            <a:r>
              <a:rPr lang="ru-RU" dirty="0" smtClean="0"/>
              <a:t>                             в</a:t>
            </a:r>
            <a:r>
              <a:rPr lang="ru-RU" dirty="0" smtClean="0"/>
              <a:t>) </a:t>
            </a:r>
            <a:r>
              <a:rPr lang="ru-RU" dirty="0" err="1" smtClean="0"/>
              <a:t>Enter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б) </a:t>
            </a:r>
            <a:r>
              <a:rPr lang="ru-RU" dirty="0" err="1" smtClean="0"/>
              <a:t>Insert</a:t>
            </a:r>
            <a:r>
              <a:rPr lang="ru-RU" dirty="0" smtClean="0"/>
              <a:t>                               г) </a:t>
            </a:r>
            <a:r>
              <a:rPr lang="ru-RU" dirty="0" err="1" smtClean="0"/>
              <a:t>Home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Ответы на проверочный тест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1143000"/>
            <a:ext cx="43434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</a:t>
            </a:r>
            <a:r>
              <a:rPr lang="ru-RU" sz="2000" dirty="0" smtClean="0"/>
              <a:t>Название </a:t>
            </a:r>
            <a:r>
              <a:rPr lang="ru-RU" sz="2000" dirty="0" smtClean="0"/>
              <a:t>строки электронной таблицы обозначается:</a:t>
            </a:r>
            <a:br>
              <a:rPr lang="ru-RU" sz="2000" dirty="0" smtClean="0"/>
            </a:br>
            <a:r>
              <a:rPr lang="ru-RU" sz="2000" dirty="0" smtClean="0"/>
              <a:t>а) </a:t>
            </a:r>
            <a:r>
              <a:rPr lang="ru-RU" sz="2000" dirty="0" smtClean="0"/>
              <a:t>13С                     </a:t>
            </a:r>
            <a:r>
              <a:rPr lang="ru-RU" sz="2000" dirty="0" smtClean="0">
                <a:solidFill>
                  <a:srgbClr val="FF0000"/>
                </a:solidFill>
              </a:rPr>
              <a:t>в</a:t>
            </a:r>
            <a:r>
              <a:rPr lang="ru-RU" sz="2000" dirty="0" smtClean="0">
                <a:solidFill>
                  <a:srgbClr val="FF0000"/>
                </a:solidFill>
              </a:rPr>
              <a:t>) </a:t>
            </a:r>
            <a:r>
              <a:rPr lang="ru-RU" sz="2000" b="1" dirty="0" smtClean="0">
                <a:solidFill>
                  <a:srgbClr val="FF0000"/>
                </a:solidFill>
              </a:rPr>
              <a:t>164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б) </a:t>
            </a:r>
            <a:r>
              <a:rPr lang="ru-RU" sz="2000" dirty="0" smtClean="0"/>
              <a:t>F117                   г</a:t>
            </a:r>
            <a:r>
              <a:rPr lang="ru-RU" sz="2000" dirty="0" smtClean="0"/>
              <a:t>) АВ</a:t>
            </a:r>
            <a:br>
              <a:rPr lang="ru-RU" sz="2000" dirty="0" smtClean="0"/>
            </a:br>
            <a:r>
              <a:rPr lang="ru-RU" sz="2000" dirty="0" smtClean="0"/>
              <a:t>2. Название </a:t>
            </a:r>
            <a:r>
              <a:rPr lang="ru-RU" sz="2000" dirty="0" smtClean="0"/>
              <a:t>столбца электронной таблицы обозначается:</a:t>
            </a:r>
            <a:br>
              <a:rPr lang="ru-RU" sz="2000" dirty="0" smtClean="0"/>
            </a:br>
            <a:r>
              <a:rPr lang="ru-RU" sz="2000" dirty="0" smtClean="0"/>
              <a:t>а) </a:t>
            </a:r>
            <a:r>
              <a:rPr lang="ru-RU" sz="2000" dirty="0" smtClean="0"/>
              <a:t>D15                      в</a:t>
            </a:r>
            <a:r>
              <a:rPr lang="ru-RU" sz="2000" dirty="0" smtClean="0"/>
              <a:t>) DБ</a:t>
            </a:r>
            <a:br>
              <a:rPr lang="ru-RU" sz="2000" dirty="0" smtClean="0"/>
            </a:br>
            <a:r>
              <a:rPr lang="ru-RU" sz="2000" dirty="0" smtClean="0">
                <a:solidFill>
                  <a:srgbClr val="FF0000"/>
                </a:solidFill>
              </a:rPr>
              <a:t>б) </a:t>
            </a:r>
            <a:r>
              <a:rPr lang="ru-RU" sz="2000" b="1" dirty="0" smtClean="0">
                <a:solidFill>
                  <a:srgbClr val="FF0000"/>
                </a:solidFill>
              </a:rPr>
              <a:t>AВ                        </a:t>
            </a:r>
            <a:r>
              <a:rPr lang="ru-RU" sz="2000" dirty="0" smtClean="0"/>
              <a:t>г</a:t>
            </a:r>
            <a:r>
              <a:rPr lang="ru-RU" sz="2000" dirty="0" smtClean="0"/>
              <a:t>) 255</a:t>
            </a:r>
            <a:r>
              <a:rPr lang="ru-RU" sz="2000" u="sng" dirty="0" smtClean="0"/>
              <a:t/>
            </a:r>
            <a:br>
              <a:rPr lang="ru-RU" sz="2000" u="sng" dirty="0" smtClean="0"/>
            </a:br>
            <a:r>
              <a:rPr lang="ru-RU" sz="2000" u="sng" dirty="0" smtClean="0"/>
              <a:t>3. </a:t>
            </a:r>
            <a:r>
              <a:rPr lang="ru-RU" sz="2000" dirty="0" smtClean="0"/>
              <a:t>Адрес</a:t>
            </a:r>
            <a:r>
              <a:rPr lang="ru-RU" sz="2000" dirty="0" smtClean="0"/>
              <a:t>, какой ячейки является абсолютным?</a:t>
            </a:r>
            <a:br>
              <a:rPr lang="ru-RU" sz="2000" dirty="0" smtClean="0"/>
            </a:br>
            <a:r>
              <a:rPr lang="ru-RU" sz="2000" dirty="0" smtClean="0"/>
              <a:t>а) $</a:t>
            </a:r>
            <a:r>
              <a:rPr lang="ru-RU" sz="2000" dirty="0" smtClean="0"/>
              <a:t>4$B                      в</a:t>
            </a:r>
            <a:r>
              <a:rPr lang="ru-RU" sz="2000" dirty="0" smtClean="0"/>
              <a:t>) X21</a:t>
            </a:r>
            <a:br>
              <a:rPr lang="ru-RU" sz="2000" dirty="0" smtClean="0"/>
            </a:br>
            <a:r>
              <a:rPr lang="ru-RU" sz="2000" dirty="0" smtClean="0">
                <a:solidFill>
                  <a:srgbClr val="FF0000"/>
                </a:solidFill>
              </a:rPr>
              <a:t>б) </a:t>
            </a:r>
            <a:r>
              <a:rPr lang="ru-RU" sz="2000" b="1" dirty="0" smtClean="0">
                <a:solidFill>
                  <a:srgbClr val="FF0000"/>
                </a:solidFill>
              </a:rPr>
              <a:t>$</a:t>
            </a:r>
            <a:r>
              <a:rPr lang="ru-RU" sz="2000" b="1" dirty="0" smtClean="0">
                <a:solidFill>
                  <a:srgbClr val="FF0000"/>
                </a:solidFill>
              </a:rPr>
              <a:t>Z$19                    </a:t>
            </a:r>
            <a:r>
              <a:rPr lang="ru-RU" sz="2000" dirty="0" smtClean="0"/>
              <a:t>г</a:t>
            </a:r>
            <a:r>
              <a:rPr lang="ru-RU" sz="2000" dirty="0" smtClean="0"/>
              <a:t>) $SА7</a:t>
            </a:r>
            <a:br>
              <a:rPr lang="ru-RU" sz="2000" dirty="0" smtClean="0"/>
            </a:br>
            <a:r>
              <a:rPr lang="ru-RU" sz="2000" dirty="0" smtClean="0"/>
              <a:t>4. Адрес </a:t>
            </a:r>
            <a:r>
              <a:rPr lang="ru-RU" sz="2000" dirty="0" smtClean="0"/>
              <a:t>какой ячейки является относительным?</a:t>
            </a:r>
            <a:br>
              <a:rPr lang="ru-RU" sz="2000" dirty="0" smtClean="0"/>
            </a:br>
            <a:r>
              <a:rPr lang="ru-RU" sz="2000" dirty="0" smtClean="0"/>
              <a:t>а) </a:t>
            </a:r>
            <a:r>
              <a:rPr lang="ru-RU" sz="2000" dirty="0" smtClean="0"/>
              <a:t>15:Y                        в</a:t>
            </a:r>
            <a:r>
              <a:rPr lang="ru-RU" sz="2000" dirty="0" smtClean="0"/>
              <a:t>) K$21</a:t>
            </a:r>
            <a:br>
              <a:rPr lang="ru-RU" sz="2000" dirty="0" smtClean="0"/>
            </a:br>
            <a:r>
              <a:rPr lang="ru-RU" sz="2000" dirty="0" smtClean="0"/>
              <a:t>б) $</a:t>
            </a:r>
            <a:r>
              <a:rPr lang="ru-RU" sz="2000" dirty="0" smtClean="0"/>
              <a:t>A3                         </a:t>
            </a:r>
            <a:r>
              <a:rPr lang="ru-RU" sz="2000" dirty="0" smtClean="0">
                <a:solidFill>
                  <a:srgbClr val="FF0000"/>
                </a:solidFill>
              </a:rPr>
              <a:t>г</a:t>
            </a:r>
            <a:r>
              <a:rPr lang="ru-RU" sz="2000" dirty="0" smtClean="0">
                <a:solidFill>
                  <a:srgbClr val="FF0000"/>
                </a:solidFill>
              </a:rPr>
              <a:t>) </a:t>
            </a:r>
            <a:r>
              <a:rPr lang="ru-RU" sz="2000" b="1" dirty="0" smtClean="0">
                <a:solidFill>
                  <a:srgbClr val="FF0000"/>
                </a:solidFill>
              </a:rPr>
              <a:t>S18</a:t>
            </a: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5800" y="1246287"/>
            <a:ext cx="46482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5. В </a:t>
            </a:r>
            <a:r>
              <a:rPr lang="ru-RU" dirty="0" smtClean="0"/>
              <a:t>каком адресе не может меняться имя столбца при копировании?</a:t>
            </a:r>
            <a:br>
              <a:rPr lang="ru-RU" dirty="0" smtClean="0"/>
            </a:br>
            <a:r>
              <a:rPr lang="ru-RU" dirty="0" smtClean="0"/>
              <a:t>а) </a:t>
            </a:r>
            <a:r>
              <a:rPr lang="ru-RU" dirty="0" smtClean="0"/>
              <a:t>13S                          в</a:t>
            </a:r>
            <a:r>
              <a:rPr lang="ru-RU" dirty="0" smtClean="0"/>
              <a:t>) H24</a:t>
            </a:r>
            <a:br>
              <a:rPr lang="ru-RU" dirty="0" smtClean="0"/>
            </a:br>
            <a:r>
              <a:rPr lang="ru-RU" dirty="0" smtClean="0"/>
              <a:t>б) </a:t>
            </a:r>
            <a:r>
              <a:rPr lang="ru-RU" dirty="0" smtClean="0"/>
              <a:t>Z$9                          </a:t>
            </a:r>
            <a:r>
              <a:rPr lang="ru-RU" dirty="0" smtClean="0">
                <a:solidFill>
                  <a:srgbClr val="FF0000"/>
                </a:solidFill>
              </a:rPr>
              <a:t>г</a:t>
            </a:r>
            <a:r>
              <a:rPr lang="ru-RU" dirty="0" smtClean="0">
                <a:solidFill>
                  <a:srgbClr val="FF0000"/>
                </a:solidFill>
              </a:rPr>
              <a:t>) </a:t>
            </a:r>
            <a:r>
              <a:rPr lang="ru-RU" b="1" dirty="0" smtClean="0">
                <a:solidFill>
                  <a:srgbClr val="FF0000"/>
                </a:solidFill>
              </a:rPr>
              <a:t>$S35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6. Диаграммы </a:t>
            </a:r>
            <a:r>
              <a:rPr lang="ru-RU" dirty="0" smtClean="0"/>
              <a:t>в </a:t>
            </a:r>
            <a:r>
              <a:rPr lang="ru-RU" dirty="0" err="1" smtClean="0"/>
              <a:t>Excel</a:t>
            </a:r>
            <a:r>
              <a:rPr lang="ru-RU" dirty="0" smtClean="0"/>
              <a:t> можно создать с помощью:</a:t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а)</a:t>
            </a:r>
            <a:r>
              <a:rPr lang="ru-RU" b="1" dirty="0" smtClean="0">
                <a:solidFill>
                  <a:srgbClr val="FF0000"/>
                </a:solidFill>
              </a:rPr>
              <a:t> "Мастера диаграмм"</a:t>
            </a:r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dirty="0" smtClean="0"/>
              <a:t>б) "Строки формул"</a:t>
            </a:r>
            <a:br>
              <a:rPr lang="ru-RU" dirty="0" smtClean="0"/>
            </a:br>
            <a:r>
              <a:rPr lang="ru-RU" dirty="0" smtClean="0"/>
              <a:t>в) "Мастера функций" </a:t>
            </a:r>
            <a:br>
              <a:rPr lang="ru-RU" dirty="0" smtClean="0"/>
            </a:br>
            <a:r>
              <a:rPr lang="ru-RU" dirty="0" smtClean="0"/>
              <a:t>г) "Мастера шаблонов"</a:t>
            </a:r>
          </a:p>
          <a:p>
            <a:r>
              <a:rPr lang="ru-RU" dirty="0" smtClean="0"/>
              <a:t>7. Строка </a:t>
            </a:r>
            <a:r>
              <a:rPr lang="ru-RU" dirty="0" smtClean="0"/>
              <a:t>формул используется для отображения:</a:t>
            </a:r>
            <a:br>
              <a:rPr lang="ru-RU" dirty="0" smtClean="0"/>
            </a:br>
            <a:r>
              <a:rPr lang="ru-RU" dirty="0" smtClean="0"/>
              <a:t>а) адреса </a:t>
            </a:r>
            <a:r>
              <a:rPr lang="ru-RU" dirty="0" smtClean="0"/>
              <a:t>строки         в</a:t>
            </a:r>
            <a:r>
              <a:rPr lang="ru-RU" dirty="0" smtClean="0"/>
              <a:t>) адреса столбца</a:t>
            </a:r>
            <a:br>
              <a:rPr lang="ru-RU" dirty="0" smtClean="0"/>
            </a:br>
            <a:r>
              <a:rPr lang="ru-RU" dirty="0" smtClean="0"/>
              <a:t>б) заголовка </a:t>
            </a:r>
            <a:r>
              <a:rPr lang="ru-RU" dirty="0" smtClean="0"/>
              <a:t>окна   </a:t>
            </a:r>
            <a:r>
              <a:rPr lang="ru-RU" dirty="0" smtClean="0">
                <a:solidFill>
                  <a:srgbClr val="FF0000"/>
                </a:solidFill>
              </a:rPr>
              <a:t>г</a:t>
            </a:r>
            <a:r>
              <a:rPr lang="ru-RU" dirty="0" smtClean="0">
                <a:solidFill>
                  <a:srgbClr val="FF0000"/>
                </a:solidFill>
              </a:rPr>
              <a:t>) </a:t>
            </a:r>
            <a:r>
              <a:rPr lang="ru-RU" b="1" dirty="0" smtClean="0">
                <a:solidFill>
                  <a:srgbClr val="FF0000"/>
                </a:solidFill>
              </a:rPr>
              <a:t>содержимого ячейки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r>
              <a:rPr lang="ru-RU" dirty="0" smtClean="0"/>
              <a:t>8. Завершить </a:t>
            </a:r>
            <a:r>
              <a:rPr lang="ru-RU" dirty="0" smtClean="0"/>
              <a:t>ввод данных в ячейку можно нажатием клавиши:</a:t>
            </a:r>
            <a:br>
              <a:rPr lang="ru-RU" dirty="0" smtClean="0"/>
            </a:br>
            <a:r>
              <a:rPr lang="ru-RU" dirty="0" smtClean="0"/>
              <a:t>а) </a:t>
            </a:r>
            <a:r>
              <a:rPr lang="ru-RU" dirty="0" err="1" smtClean="0"/>
              <a:t>Delete</a:t>
            </a:r>
            <a:r>
              <a:rPr lang="ru-RU" dirty="0" smtClean="0"/>
              <a:t>                             </a:t>
            </a:r>
            <a:r>
              <a:rPr lang="ru-RU" dirty="0" smtClean="0">
                <a:solidFill>
                  <a:srgbClr val="FF0000"/>
                </a:solidFill>
              </a:rPr>
              <a:t>в</a:t>
            </a:r>
            <a:r>
              <a:rPr lang="ru-RU" dirty="0" smtClean="0">
                <a:solidFill>
                  <a:srgbClr val="FF0000"/>
                </a:solidFill>
              </a:rPr>
              <a:t>) </a:t>
            </a:r>
            <a:r>
              <a:rPr lang="ru-RU" b="1" dirty="0" err="1" smtClean="0">
                <a:solidFill>
                  <a:srgbClr val="FF0000"/>
                </a:solidFill>
              </a:rPr>
              <a:t>Enter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б) </a:t>
            </a:r>
            <a:r>
              <a:rPr lang="ru-RU" dirty="0" err="1" smtClean="0"/>
              <a:t>Insert</a:t>
            </a:r>
            <a:r>
              <a:rPr lang="ru-RU" dirty="0" smtClean="0"/>
              <a:t>                               г) </a:t>
            </a:r>
            <a:r>
              <a:rPr lang="ru-RU" dirty="0" err="1" smtClean="0"/>
              <a:t>Home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20289908">
            <a:off x="1225512" y="1910474"/>
            <a:ext cx="6585329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Спасибо за урок.</a:t>
            </a:r>
          </a:p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До новых встреч!</a:t>
            </a:r>
            <a:endParaRPr lang="ru-RU" sz="6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74</Words>
  <Application>Microsoft Office PowerPoint</Application>
  <PresentationFormat>Экран (4:3)</PresentationFormat>
  <Paragraphs>13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Office Theme</vt:lpstr>
      <vt:lpstr>Урок информатики «Логические функции и абсолютные адреса»</vt:lpstr>
      <vt:lpstr>ЕСЛИ(&lt;условие&gt;; &lt;выражение1&gt;; &lt;выражение2&gt;)  Условие — это логическое выражение, которое может прини­мать значение ИСТИНА или ЛОЖЬ. &lt;выражение 1&gt; и &lt;выражение 2&gt; могут быть числами, формулами или текстами (текст записывается  с помощью кавычек). Перед скобками ставится имя логической операции (функции), а в скобках — логические операнды. Пример записи логической функции:  ЕСЛИ(И(Е2=0; Е9&gt;2); "Да"; "Нет")</vt:lpstr>
      <vt:lpstr>Абсолютный адрес записывается с помощью знака $ $E$9</vt:lpstr>
      <vt:lpstr>Проверочный тест</vt:lpstr>
      <vt:lpstr>Ответы на проверочный тест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информатики «Логические функции и абсолютные адреса»</dc:title>
  <dc:creator>Надя</dc:creator>
  <cp:lastModifiedBy>Надя</cp:lastModifiedBy>
  <cp:revision>4</cp:revision>
  <dcterms:created xsi:type="dcterms:W3CDTF">2014-11-19T00:21:35Z</dcterms:created>
  <dcterms:modified xsi:type="dcterms:W3CDTF">2014-11-19T00:59:14Z</dcterms:modified>
</cp:coreProperties>
</file>