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9" r:id="rId3"/>
    <p:sldId id="268" r:id="rId4"/>
    <p:sldId id="275" r:id="rId5"/>
    <p:sldId id="276" r:id="rId6"/>
    <p:sldId id="277" r:id="rId7"/>
    <p:sldId id="278" r:id="rId8"/>
    <p:sldId id="279" r:id="rId9"/>
    <p:sldId id="274" r:id="rId10"/>
    <p:sldId id="273" r:id="rId11"/>
    <p:sldId id="271" r:id="rId12"/>
    <p:sldId id="265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CC"/>
    <a:srgbClr val="993300"/>
    <a:srgbClr val="FFFFCC"/>
    <a:srgbClr val="FF0000"/>
    <a:srgbClr val="660066"/>
    <a:srgbClr val="0080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FF07AF-2B5D-4043-AA80-B33D9B4EE59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29AA65-42FD-42C7-B13E-EFF4B998DEF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DE1E23-EBE9-442A-9D60-974130C504C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1678CD-80F8-419D-AA56-A4E6DF62200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73BE05-1354-4E43-9108-F614604C950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79095C-73DE-46F4-B09B-6DA72FF0358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6D35A1-211D-4DD1-B5CA-E6F6787FA37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7E9D0A-58DB-4F23-99C7-BD5D256564C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1D2798-AF92-419C-9CB0-8D5F913A1B1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7A0D9C-24AB-4053-A39D-2359A9346BB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347920-D810-47FD-A20E-0614ADAE3DD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80A3F65-3258-4C2A-B4A0-1E32F4CFD4AD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WordArt 3"/>
          <p:cNvSpPr>
            <a:spLocks noChangeArrowheads="1" noChangeShapeType="1" noTextEdit="1"/>
          </p:cNvSpPr>
          <p:nvPr/>
        </p:nvSpPr>
        <p:spPr bwMode="auto">
          <a:xfrm>
            <a:off x="1476375" y="260350"/>
            <a:ext cx="6267450" cy="2555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Истинность высказывания </a:t>
            </a:r>
          </a:p>
          <a:p>
            <a:pPr algn="ctr"/>
            <a:r>
              <a:rPr lang="ru-RU" sz="3600" b="1" i="1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со словами "И", "ИЛИ"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06" name="Text Box 50" descr="Пергамент"/>
          <p:cNvSpPr txBox="1">
            <a:spLocks noChangeArrowheads="1"/>
          </p:cNvSpPr>
          <p:nvPr/>
        </p:nvSpPr>
        <p:spPr bwMode="auto">
          <a:xfrm>
            <a:off x="179388" y="6308725"/>
            <a:ext cx="3887787" cy="366713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rgbClr val="FFCCCC"/>
                </a:solidFill>
              </a:rPr>
              <a:t>Смена схемы</a:t>
            </a:r>
          </a:p>
        </p:txBody>
      </p:sp>
      <p:pic>
        <p:nvPicPr>
          <p:cNvPr id="19498" name="Picture 42" descr="2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27200" y="908050"/>
            <a:ext cx="5724525" cy="2698750"/>
          </a:xfrm>
          <a:prstGeom prst="rect">
            <a:avLst/>
          </a:prstGeom>
          <a:noFill/>
        </p:spPr>
      </p:pic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214313" y="225425"/>
            <a:ext cx="541337" cy="50482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900113" y="188913"/>
            <a:ext cx="82438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200" b="1"/>
              <a:t>Впиши в фигуры номера рисунков. Какими  должны быть рисунки 5 и 6?</a:t>
            </a:r>
          </a:p>
        </p:txBody>
      </p:sp>
      <p:graphicFrame>
        <p:nvGraphicFramePr>
          <p:cNvPr id="19501" name="Group 45"/>
          <p:cNvGraphicFramePr>
            <a:graphicFrameLocks noGrp="1"/>
          </p:cNvGraphicFramePr>
          <p:nvPr/>
        </p:nvGraphicFramePr>
        <p:xfrm>
          <a:off x="4319588" y="3681413"/>
          <a:ext cx="4595812" cy="2841626"/>
        </p:xfrm>
        <a:graphic>
          <a:graphicData uri="http://schemas.openxmlformats.org/drawingml/2006/table">
            <a:tbl>
              <a:tblPr/>
              <a:tblGrid>
                <a:gridCol w="1082675"/>
                <a:gridCol w="3513137"/>
              </a:tblGrid>
              <a:tr h="46831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Множества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 рисунков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92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 рисунков с кошкой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 рисунков с собакой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 рисунков с облаками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9480" name="Rectangle 24"/>
          <p:cNvSpPr>
            <a:spLocks noChangeArrowheads="1"/>
          </p:cNvSpPr>
          <p:nvPr/>
        </p:nvSpPr>
        <p:spPr bwMode="auto">
          <a:xfrm>
            <a:off x="4392613" y="4257675"/>
            <a:ext cx="925512" cy="395288"/>
          </a:xfrm>
          <a:prstGeom prst="rect">
            <a:avLst/>
          </a:prstGeom>
          <a:solidFill>
            <a:schemeClr val="bg1"/>
          </a:solidFill>
          <a:ln w="28575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481" name="Rectangle 25"/>
          <p:cNvSpPr>
            <a:spLocks noChangeArrowheads="1"/>
          </p:cNvSpPr>
          <p:nvPr/>
        </p:nvSpPr>
        <p:spPr bwMode="auto">
          <a:xfrm>
            <a:off x="179388" y="3933825"/>
            <a:ext cx="3887787" cy="2374900"/>
          </a:xfrm>
          <a:prstGeom prst="rect">
            <a:avLst/>
          </a:prstGeom>
          <a:noFill/>
          <a:ln w="28575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482" name="Oval 26"/>
          <p:cNvSpPr>
            <a:spLocks noChangeArrowheads="1"/>
          </p:cNvSpPr>
          <p:nvPr/>
        </p:nvSpPr>
        <p:spPr bwMode="auto">
          <a:xfrm>
            <a:off x="4716463" y="4833938"/>
            <a:ext cx="396875" cy="396875"/>
          </a:xfrm>
          <a:prstGeom prst="ellipse">
            <a:avLst/>
          </a:prstGeom>
          <a:solidFill>
            <a:schemeClr val="bg1"/>
          </a:solidFill>
          <a:ln w="28575">
            <a:solidFill>
              <a:srgbClr val="66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9483" name="Oval 27"/>
          <p:cNvSpPr>
            <a:spLocks noChangeArrowheads="1"/>
          </p:cNvSpPr>
          <p:nvPr/>
        </p:nvSpPr>
        <p:spPr bwMode="auto">
          <a:xfrm>
            <a:off x="1187450" y="4221163"/>
            <a:ext cx="1728788" cy="1728787"/>
          </a:xfrm>
          <a:prstGeom prst="ellipse">
            <a:avLst/>
          </a:prstGeom>
          <a:noFill/>
          <a:ln w="28575">
            <a:solidFill>
              <a:srgbClr val="66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9484" name="Rectangle 28"/>
          <p:cNvSpPr>
            <a:spLocks noChangeArrowheads="1"/>
          </p:cNvSpPr>
          <p:nvPr/>
        </p:nvSpPr>
        <p:spPr bwMode="auto">
          <a:xfrm>
            <a:off x="4645025" y="5408613"/>
            <a:ext cx="431800" cy="431800"/>
          </a:xfrm>
          <a:prstGeom prst="rect">
            <a:avLst/>
          </a:prstGeom>
          <a:solidFill>
            <a:schemeClr val="bg1"/>
          </a:solidFill>
          <a:ln w="28575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485" name="Rectangle 29"/>
          <p:cNvSpPr>
            <a:spLocks noChangeArrowheads="1"/>
          </p:cNvSpPr>
          <p:nvPr/>
        </p:nvSpPr>
        <p:spPr bwMode="auto">
          <a:xfrm>
            <a:off x="503238" y="4760913"/>
            <a:ext cx="1223962" cy="1296987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9492" name="AutoShape 3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956550" y="6381750"/>
            <a:ext cx="971550" cy="287338"/>
          </a:xfrm>
          <a:prstGeom prst="actionButtonForwardNext">
            <a:avLst/>
          </a:prstGeom>
          <a:solidFill>
            <a:srgbClr val="CC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499" name="Oval 43"/>
          <p:cNvSpPr>
            <a:spLocks noChangeArrowheads="1"/>
          </p:cNvSpPr>
          <p:nvPr/>
        </p:nvSpPr>
        <p:spPr bwMode="auto">
          <a:xfrm>
            <a:off x="4500563" y="6021388"/>
            <a:ext cx="827087" cy="395287"/>
          </a:xfrm>
          <a:prstGeom prst="ellipse">
            <a:avLst/>
          </a:prstGeom>
          <a:solidFill>
            <a:schemeClr val="bg1"/>
          </a:solidFill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502" name="Oval 46"/>
          <p:cNvSpPr>
            <a:spLocks noChangeArrowheads="1"/>
          </p:cNvSpPr>
          <p:nvPr/>
        </p:nvSpPr>
        <p:spPr bwMode="auto">
          <a:xfrm>
            <a:off x="2159000" y="4149725"/>
            <a:ext cx="1800225" cy="1008063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503" name="Rectangle 47"/>
          <p:cNvSpPr>
            <a:spLocks noChangeArrowheads="1"/>
          </p:cNvSpPr>
          <p:nvPr/>
        </p:nvSpPr>
        <p:spPr bwMode="auto">
          <a:xfrm>
            <a:off x="0" y="6345238"/>
            <a:ext cx="4248150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9512" name="Picture 5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3933825"/>
            <a:ext cx="3905250" cy="2409825"/>
          </a:xfrm>
          <a:prstGeom prst="rect">
            <a:avLst/>
          </a:prstGeom>
          <a:noFill/>
        </p:spPr>
      </p:pic>
      <p:sp>
        <p:nvSpPr>
          <p:cNvPr id="19488" name="Text Box 32"/>
          <p:cNvSpPr txBox="1">
            <a:spLocks noChangeArrowheads="1"/>
          </p:cNvSpPr>
          <p:nvPr/>
        </p:nvSpPr>
        <p:spPr bwMode="auto">
          <a:xfrm>
            <a:off x="1763713" y="944563"/>
            <a:ext cx="323850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1</a:t>
            </a:r>
          </a:p>
        </p:txBody>
      </p:sp>
      <p:sp>
        <p:nvSpPr>
          <p:cNvPr id="19489" name="Text Box 33"/>
          <p:cNvSpPr txBox="1">
            <a:spLocks noChangeArrowheads="1"/>
          </p:cNvSpPr>
          <p:nvPr/>
        </p:nvSpPr>
        <p:spPr bwMode="auto">
          <a:xfrm>
            <a:off x="3203575" y="908050"/>
            <a:ext cx="323850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2</a:t>
            </a:r>
          </a:p>
        </p:txBody>
      </p:sp>
      <p:sp>
        <p:nvSpPr>
          <p:cNvPr id="19490" name="Text Box 34"/>
          <p:cNvSpPr txBox="1">
            <a:spLocks noChangeArrowheads="1"/>
          </p:cNvSpPr>
          <p:nvPr/>
        </p:nvSpPr>
        <p:spPr bwMode="auto">
          <a:xfrm>
            <a:off x="4679950" y="944563"/>
            <a:ext cx="323850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3</a:t>
            </a:r>
          </a:p>
        </p:txBody>
      </p:sp>
      <p:sp>
        <p:nvSpPr>
          <p:cNvPr id="19491" name="Text Box 35"/>
          <p:cNvSpPr txBox="1">
            <a:spLocks noChangeArrowheads="1"/>
          </p:cNvSpPr>
          <p:nvPr/>
        </p:nvSpPr>
        <p:spPr bwMode="auto">
          <a:xfrm>
            <a:off x="6084888" y="944563"/>
            <a:ext cx="323850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4</a:t>
            </a:r>
          </a:p>
        </p:txBody>
      </p:sp>
      <p:sp>
        <p:nvSpPr>
          <p:cNvPr id="19493" name="Text Box 37"/>
          <p:cNvSpPr txBox="1">
            <a:spLocks noChangeArrowheads="1"/>
          </p:cNvSpPr>
          <p:nvPr/>
        </p:nvSpPr>
        <p:spPr bwMode="auto">
          <a:xfrm>
            <a:off x="2232025" y="5265738"/>
            <a:ext cx="3238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5</a:t>
            </a:r>
          </a:p>
        </p:txBody>
      </p:sp>
      <p:sp>
        <p:nvSpPr>
          <p:cNvPr id="19494" name="Text Box 38"/>
          <p:cNvSpPr txBox="1">
            <a:spLocks noChangeArrowheads="1"/>
          </p:cNvSpPr>
          <p:nvPr/>
        </p:nvSpPr>
        <p:spPr bwMode="auto">
          <a:xfrm>
            <a:off x="3276600" y="5624513"/>
            <a:ext cx="3238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6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94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9 0.04972 L 0.06094 0.51642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194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0" y="23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8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4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 0.02891 L -0.01771 0.49838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194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0" y="23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8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94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89 0.02891 L -0.37013 0.5717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194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00" y="27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9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94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8 0.02359 L -0.60035 0.67923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194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900" y="32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9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95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506"/>
                  </p:tgtEl>
                </p:cond>
              </p:nextCondLst>
            </p:seq>
          </p:childTnLst>
        </p:cTn>
      </p:par>
    </p:tnLst>
    <p:bldLst>
      <p:bldP spid="19488" grpId="0" animBg="1"/>
      <p:bldP spid="19489" grpId="0" animBg="1"/>
      <p:bldP spid="19490" grpId="0" animBg="1"/>
      <p:bldP spid="1949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900113" y="188913"/>
            <a:ext cx="80279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200" b="1"/>
              <a:t>Рассмотри рисунки и впиши в таблицу слова «ДА» и «НЕТ».</a:t>
            </a:r>
            <a:r>
              <a:rPr lang="ru-RU" sz="2000" b="1"/>
              <a:t> </a:t>
            </a: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214313" y="225425"/>
            <a:ext cx="541337" cy="50482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25</a:t>
            </a:r>
          </a:p>
        </p:txBody>
      </p:sp>
      <p:graphicFrame>
        <p:nvGraphicFramePr>
          <p:cNvPr id="17515" name="Group 107"/>
          <p:cNvGraphicFramePr>
            <a:graphicFrameLocks noGrp="1"/>
          </p:cNvGraphicFramePr>
          <p:nvPr/>
        </p:nvGraphicFramePr>
        <p:xfrm>
          <a:off x="215900" y="4616450"/>
          <a:ext cx="8677275" cy="1773555"/>
        </p:xfrm>
        <a:graphic>
          <a:graphicData uri="http://schemas.openxmlformats.org/drawingml/2006/table">
            <a:tbl>
              <a:tblPr/>
              <a:tblGrid>
                <a:gridCol w="4451350"/>
                <a:gridCol w="604838"/>
                <a:gridCol w="603250"/>
                <a:gridCol w="603250"/>
                <a:gridCol w="603250"/>
                <a:gridCol w="604837"/>
                <a:gridCol w="603250"/>
                <a:gridCol w="60325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Дни недели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ПН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ВТ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СР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ЧТ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ПТ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СБ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ВС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Зебра каталась на лодке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И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играла в футбол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нет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нет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нет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да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нет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нет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да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Зебра развлекалась (каталась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ИЛИ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играла)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да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да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нет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да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да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нет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да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7453" name="Picture 45" descr="Безымян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1052513"/>
            <a:ext cx="7597775" cy="3248025"/>
          </a:xfrm>
          <a:prstGeom prst="rect">
            <a:avLst/>
          </a:prstGeom>
          <a:noFill/>
        </p:spPr>
      </p:pic>
      <p:sp>
        <p:nvSpPr>
          <p:cNvPr id="17516" name="Rectangle 108" descr="Пергамент"/>
          <p:cNvSpPr>
            <a:spLocks noChangeArrowheads="1"/>
          </p:cNvSpPr>
          <p:nvPr/>
        </p:nvSpPr>
        <p:spPr bwMode="auto">
          <a:xfrm>
            <a:off x="4716463" y="5084763"/>
            <a:ext cx="503237" cy="53975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517" name="Rectangle 109" descr="Пергамент"/>
          <p:cNvSpPr>
            <a:spLocks noChangeArrowheads="1"/>
          </p:cNvSpPr>
          <p:nvPr/>
        </p:nvSpPr>
        <p:spPr bwMode="auto">
          <a:xfrm>
            <a:off x="5292725" y="5084763"/>
            <a:ext cx="503238" cy="53975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518" name="Rectangle 110" descr="Пергамент"/>
          <p:cNvSpPr>
            <a:spLocks noChangeArrowheads="1"/>
          </p:cNvSpPr>
          <p:nvPr/>
        </p:nvSpPr>
        <p:spPr bwMode="auto">
          <a:xfrm>
            <a:off x="5940425" y="5084763"/>
            <a:ext cx="503238" cy="53975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519" name="Rectangle 111" descr="Пергамент"/>
          <p:cNvSpPr>
            <a:spLocks noChangeArrowheads="1"/>
          </p:cNvSpPr>
          <p:nvPr/>
        </p:nvSpPr>
        <p:spPr bwMode="auto">
          <a:xfrm>
            <a:off x="6551613" y="5084763"/>
            <a:ext cx="503237" cy="53975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520" name="Rectangle 112" descr="Пергамент"/>
          <p:cNvSpPr>
            <a:spLocks noChangeArrowheads="1"/>
          </p:cNvSpPr>
          <p:nvPr/>
        </p:nvSpPr>
        <p:spPr bwMode="auto">
          <a:xfrm>
            <a:off x="7127875" y="5084763"/>
            <a:ext cx="503238" cy="53975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521" name="Rectangle 113" descr="Пергамент"/>
          <p:cNvSpPr>
            <a:spLocks noChangeArrowheads="1"/>
          </p:cNvSpPr>
          <p:nvPr/>
        </p:nvSpPr>
        <p:spPr bwMode="auto">
          <a:xfrm>
            <a:off x="7740650" y="5084763"/>
            <a:ext cx="503238" cy="53975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522" name="Rectangle 114" descr="Пергамент"/>
          <p:cNvSpPr>
            <a:spLocks noChangeArrowheads="1"/>
          </p:cNvSpPr>
          <p:nvPr/>
        </p:nvSpPr>
        <p:spPr bwMode="auto">
          <a:xfrm>
            <a:off x="8316913" y="5084763"/>
            <a:ext cx="503237" cy="53975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523" name="Rectangle 115" descr="Пергамент"/>
          <p:cNvSpPr>
            <a:spLocks noChangeArrowheads="1"/>
          </p:cNvSpPr>
          <p:nvPr/>
        </p:nvSpPr>
        <p:spPr bwMode="auto">
          <a:xfrm>
            <a:off x="4716463" y="5734050"/>
            <a:ext cx="503237" cy="53975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524" name="Rectangle 116" descr="Пергамент"/>
          <p:cNvSpPr>
            <a:spLocks noChangeArrowheads="1"/>
          </p:cNvSpPr>
          <p:nvPr/>
        </p:nvSpPr>
        <p:spPr bwMode="auto">
          <a:xfrm>
            <a:off x="5292725" y="5734050"/>
            <a:ext cx="503238" cy="53975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525" name="Rectangle 117" descr="Пергамент"/>
          <p:cNvSpPr>
            <a:spLocks noChangeArrowheads="1"/>
          </p:cNvSpPr>
          <p:nvPr/>
        </p:nvSpPr>
        <p:spPr bwMode="auto">
          <a:xfrm>
            <a:off x="5940425" y="5734050"/>
            <a:ext cx="503238" cy="53975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526" name="Rectangle 118" descr="Пергамент"/>
          <p:cNvSpPr>
            <a:spLocks noChangeArrowheads="1"/>
          </p:cNvSpPr>
          <p:nvPr/>
        </p:nvSpPr>
        <p:spPr bwMode="auto">
          <a:xfrm>
            <a:off x="6551613" y="5734050"/>
            <a:ext cx="503237" cy="53975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527" name="Rectangle 119" descr="Пергамент"/>
          <p:cNvSpPr>
            <a:spLocks noChangeArrowheads="1"/>
          </p:cNvSpPr>
          <p:nvPr/>
        </p:nvSpPr>
        <p:spPr bwMode="auto">
          <a:xfrm>
            <a:off x="7127875" y="5734050"/>
            <a:ext cx="503238" cy="53975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528" name="Rectangle 120" descr="Пергамент"/>
          <p:cNvSpPr>
            <a:spLocks noChangeArrowheads="1"/>
          </p:cNvSpPr>
          <p:nvPr/>
        </p:nvSpPr>
        <p:spPr bwMode="auto">
          <a:xfrm>
            <a:off x="7740650" y="5734050"/>
            <a:ext cx="503238" cy="53975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529" name="Rectangle 121" descr="Пергамент"/>
          <p:cNvSpPr>
            <a:spLocks noChangeArrowheads="1"/>
          </p:cNvSpPr>
          <p:nvPr/>
        </p:nvSpPr>
        <p:spPr bwMode="auto">
          <a:xfrm>
            <a:off x="8316913" y="5734050"/>
            <a:ext cx="503237" cy="53975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530" name="AutoShape 12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956550" y="6381750"/>
            <a:ext cx="971550" cy="287338"/>
          </a:xfrm>
          <a:prstGeom prst="actionButtonForwardNext">
            <a:avLst/>
          </a:prstGeom>
          <a:solidFill>
            <a:srgbClr val="CC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5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5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5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51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75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51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75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51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75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52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75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52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75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52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75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52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5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52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75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525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75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52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75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527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75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528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75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529"/>
                  </p:tgtEl>
                </p:cond>
              </p:nextCondLst>
            </p:seq>
          </p:childTnLst>
        </p:cTn>
      </p:par>
    </p:tnLst>
    <p:bldLst>
      <p:bldP spid="17516" grpId="0" animBg="1"/>
      <p:bldP spid="17517" grpId="0" animBg="1"/>
      <p:bldP spid="17518" grpId="0" animBg="1"/>
      <p:bldP spid="17519" grpId="0" animBg="1"/>
      <p:bldP spid="17520" grpId="0" animBg="1"/>
      <p:bldP spid="17521" grpId="0" animBg="1"/>
      <p:bldP spid="17522" grpId="0" animBg="1"/>
      <p:bldP spid="17523" grpId="0" animBg="1"/>
      <p:bldP spid="17524" grpId="0" animBg="1"/>
      <p:bldP spid="17525" grpId="0" animBg="1"/>
      <p:bldP spid="17526" grpId="0" animBg="1"/>
      <p:bldP spid="17527" grpId="0" animBg="1"/>
      <p:bldP spid="17528" grpId="0" animBg="1"/>
      <p:bldP spid="175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WordArt 2"/>
          <p:cNvSpPr>
            <a:spLocks noChangeArrowheads="1" noChangeShapeType="1" noTextEdit="1"/>
          </p:cNvSpPr>
          <p:nvPr/>
        </p:nvSpPr>
        <p:spPr bwMode="auto">
          <a:xfrm>
            <a:off x="2411413" y="512763"/>
            <a:ext cx="4705350" cy="581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i="1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Домашнее задание</a:t>
            </a: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971550" y="1736725"/>
            <a:ext cx="65166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№ 26 </a:t>
            </a:r>
            <a:r>
              <a:rPr lang="ru-RU" sz="400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(стр.15)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WordArt 5"/>
          <p:cNvSpPr>
            <a:spLocks noChangeArrowheads="1" noChangeShapeType="1" noTextEdit="1"/>
          </p:cNvSpPr>
          <p:nvPr/>
        </p:nvSpPr>
        <p:spPr bwMode="auto">
          <a:xfrm>
            <a:off x="1979613" y="1952625"/>
            <a:ext cx="5256212" cy="1743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i="1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Проверка </a:t>
            </a:r>
          </a:p>
          <a:p>
            <a:pPr algn="ctr"/>
            <a:r>
              <a:rPr lang="ru-RU" sz="4000" b="1" i="1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домашнего задания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214313" y="225425"/>
            <a:ext cx="541337" cy="50482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22</a:t>
            </a:r>
          </a:p>
        </p:txBody>
      </p:sp>
      <p:pic>
        <p:nvPicPr>
          <p:cNvPr id="14341" name="Picture 5" descr="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908050"/>
            <a:ext cx="6948487" cy="2727325"/>
          </a:xfrm>
          <a:prstGeom prst="rect">
            <a:avLst/>
          </a:prstGeom>
          <a:noFill/>
        </p:spPr>
      </p:pic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900113" y="188913"/>
            <a:ext cx="82438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200" b="1"/>
              <a:t>Впиши в фигуры номера рисунков 1, 2, 3 и 4. Какими  должны быть рисунки 5, 6, 7?</a:t>
            </a:r>
          </a:p>
        </p:txBody>
      </p:sp>
      <p:graphicFrame>
        <p:nvGraphicFramePr>
          <p:cNvPr id="14371" name="Group 35"/>
          <p:cNvGraphicFramePr>
            <a:graphicFrameLocks noGrp="1"/>
          </p:cNvGraphicFramePr>
          <p:nvPr/>
        </p:nvGraphicFramePr>
        <p:xfrm>
          <a:off x="3563938" y="3681413"/>
          <a:ext cx="5351462" cy="2841626"/>
        </p:xfrm>
        <a:graphic>
          <a:graphicData uri="http://schemas.openxmlformats.org/drawingml/2006/table">
            <a:tbl>
              <a:tblPr/>
              <a:tblGrid>
                <a:gridCol w="1260475"/>
                <a:gridCol w="4090987"/>
              </a:tblGrid>
              <a:tr h="46831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Множества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 столов на рисунках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92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 столов с белой скатертью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 столов с вазой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 столов с горящими свечами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372" name="Rectangle 36"/>
          <p:cNvSpPr>
            <a:spLocks noChangeArrowheads="1"/>
          </p:cNvSpPr>
          <p:nvPr/>
        </p:nvSpPr>
        <p:spPr bwMode="auto">
          <a:xfrm>
            <a:off x="3671888" y="4257675"/>
            <a:ext cx="1008062" cy="395288"/>
          </a:xfrm>
          <a:prstGeom prst="rect">
            <a:avLst/>
          </a:prstGeom>
          <a:solidFill>
            <a:schemeClr val="bg1"/>
          </a:solidFill>
          <a:ln w="28575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73" name="Rectangle 37"/>
          <p:cNvSpPr>
            <a:spLocks noChangeArrowheads="1"/>
          </p:cNvSpPr>
          <p:nvPr/>
        </p:nvSpPr>
        <p:spPr bwMode="auto">
          <a:xfrm>
            <a:off x="179388" y="3933825"/>
            <a:ext cx="3276600" cy="2374900"/>
          </a:xfrm>
          <a:prstGeom prst="rect">
            <a:avLst/>
          </a:prstGeom>
          <a:solidFill>
            <a:schemeClr val="bg1"/>
          </a:solidFill>
          <a:ln w="28575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74" name="Oval 38"/>
          <p:cNvSpPr>
            <a:spLocks noChangeArrowheads="1"/>
          </p:cNvSpPr>
          <p:nvPr/>
        </p:nvSpPr>
        <p:spPr bwMode="auto">
          <a:xfrm>
            <a:off x="3995738" y="4833938"/>
            <a:ext cx="396875" cy="396875"/>
          </a:xfrm>
          <a:prstGeom prst="ellipse">
            <a:avLst/>
          </a:prstGeom>
          <a:solidFill>
            <a:schemeClr val="bg1"/>
          </a:solidFill>
          <a:ln w="28575">
            <a:solidFill>
              <a:srgbClr val="66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4375" name="Oval 39"/>
          <p:cNvSpPr>
            <a:spLocks noChangeArrowheads="1"/>
          </p:cNvSpPr>
          <p:nvPr/>
        </p:nvSpPr>
        <p:spPr bwMode="auto">
          <a:xfrm>
            <a:off x="1295400" y="4221163"/>
            <a:ext cx="1620838" cy="1728787"/>
          </a:xfrm>
          <a:prstGeom prst="ellipse">
            <a:avLst/>
          </a:prstGeom>
          <a:solidFill>
            <a:schemeClr val="bg1"/>
          </a:solidFill>
          <a:ln w="28575">
            <a:solidFill>
              <a:srgbClr val="66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4376" name="Rectangle 40"/>
          <p:cNvSpPr>
            <a:spLocks noChangeArrowheads="1"/>
          </p:cNvSpPr>
          <p:nvPr/>
        </p:nvSpPr>
        <p:spPr bwMode="auto">
          <a:xfrm>
            <a:off x="3924300" y="5408613"/>
            <a:ext cx="431800" cy="431800"/>
          </a:xfrm>
          <a:prstGeom prst="rect">
            <a:avLst/>
          </a:prstGeom>
          <a:solidFill>
            <a:schemeClr val="bg1"/>
          </a:solidFill>
          <a:ln w="28575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77" name="Rectangle 41"/>
          <p:cNvSpPr>
            <a:spLocks noChangeArrowheads="1"/>
          </p:cNvSpPr>
          <p:nvPr/>
        </p:nvSpPr>
        <p:spPr bwMode="auto">
          <a:xfrm>
            <a:off x="2232025" y="4041775"/>
            <a:ext cx="935038" cy="1008063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4378" name="AutoShape 42"/>
          <p:cNvSpPr>
            <a:spLocks noChangeArrowheads="1"/>
          </p:cNvSpPr>
          <p:nvPr/>
        </p:nvSpPr>
        <p:spPr bwMode="auto">
          <a:xfrm>
            <a:off x="3924300" y="5984875"/>
            <a:ext cx="431800" cy="431800"/>
          </a:xfrm>
          <a:prstGeom prst="triangle">
            <a:avLst>
              <a:gd name="adj" fmla="val 50000"/>
            </a:avLst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79" name="AutoShape 43"/>
          <p:cNvSpPr>
            <a:spLocks noChangeArrowheads="1"/>
          </p:cNvSpPr>
          <p:nvPr/>
        </p:nvSpPr>
        <p:spPr bwMode="auto">
          <a:xfrm>
            <a:off x="468313" y="4329113"/>
            <a:ext cx="1836737" cy="1692275"/>
          </a:xfrm>
          <a:prstGeom prst="triangle">
            <a:avLst>
              <a:gd name="adj" fmla="val 50000"/>
            </a:avLst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80" name="Text Box 44"/>
          <p:cNvSpPr txBox="1">
            <a:spLocks noChangeArrowheads="1"/>
          </p:cNvSpPr>
          <p:nvPr/>
        </p:nvSpPr>
        <p:spPr bwMode="auto">
          <a:xfrm>
            <a:off x="1116013" y="836613"/>
            <a:ext cx="323850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1</a:t>
            </a:r>
          </a:p>
        </p:txBody>
      </p:sp>
      <p:sp>
        <p:nvSpPr>
          <p:cNvPr id="14381" name="Text Box 45"/>
          <p:cNvSpPr txBox="1">
            <a:spLocks noChangeArrowheads="1"/>
          </p:cNvSpPr>
          <p:nvPr/>
        </p:nvSpPr>
        <p:spPr bwMode="auto">
          <a:xfrm>
            <a:off x="2879725" y="908050"/>
            <a:ext cx="323850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2</a:t>
            </a:r>
          </a:p>
        </p:txBody>
      </p:sp>
      <p:sp>
        <p:nvSpPr>
          <p:cNvPr id="14382" name="Text Box 46"/>
          <p:cNvSpPr txBox="1">
            <a:spLocks noChangeArrowheads="1"/>
          </p:cNvSpPr>
          <p:nvPr/>
        </p:nvSpPr>
        <p:spPr bwMode="auto">
          <a:xfrm>
            <a:off x="4679950" y="908050"/>
            <a:ext cx="323850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3</a:t>
            </a:r>
          </a:p>
        </p:txBody>
      </p:sp>
      <p:sp>
        <p:nvSpPr>
          <p:cNvPr id="14383" name="Text Box 47"/>
          <p:cNvSpPr txBox="1">
            <a:spLocks noChangeArrowheads="1"/>
          </p:cNvSpPr>
          <p:nvPr/>
        </p:nvSpPr>
        <p:spPr bwMode="auto">
          <a:xfrm>
            <a:off x="6443663" y="908050"/>
            <a:ext cx="323850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4</a:t>
            </a:r>
          </a:p>
        </p:txBody>
      </p:sp>
      <p:sp>
        <p:nvSpPr>
          <p:cNvPr id="14384" name="AutoShape 4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956550" y="6381750"/>
            <a:ext cx="971550" cy="287338"/>
          </a:xfrm>
          <a:prstGeom prst="actionButtonForwardNext">
            <a:avLst/>
          </a:prstGeom>
          <a:solidFill>
            <a:srgbClr val="CC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85" name="Text Box 49"/>
          <p:cNvSpPr txBox="1">
            <a:spLocks noChangeArrowheads="1"/>
          </p:cNvSpPr>
          <p:nvPr/>
        </p:nvSpPr>
        <p:spPr bwMode="auto">
          <a:xfrm>
            <a:off x="358775" y="4113213"/>
            <a:ext cx="3238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5</a:t>
            </a:r>
          </a:p>
        </p:txBody>
      </p:sp>
      <p:sp>
        <p:nvSpPr>
          <p:cNvPr id="14386" name="Text Box 50"/>
          <p:cNvSpPr txBox="1">
            <a:spLocks noChangeArrowheads="1"/>
          </p:cNvSpPr>
          <p:nvPr/>
        </p:nvSpPr>
        <p:spPr bwMode="auto">
          <a:xfrm>
            <a:off x="2232025" y="5300663"/>
            <a:ext cx="3238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6</a:t>
            </a:r>
          </a:p>
        </p:txBody>
      </p:sp>
      <p:sp>
        <p:nvSpPr>
          <p:cNvPr id="14387" name="Text Box 51"/>
          <p:cNvSpPr txBox="1">
            <a:spLocks noChangeArrowheads="1"/>
          </p:cNvSpPr>
          <p:nvPr/>
        </p:nvSpPr>
        <p:spPr bwMode="auto">
          <a:xfrm>
            <a:off x="2808288" y="4184650"/>
            <a:ext cx="3238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7</a:t>
            </a:r>
          </a:p>
        </p:txBody>
      </p:sp>
      <p:pic>
        <p:nvPicPr>
          <p:cNvPr id="14388" name="Picture 5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3933825"/>
            <a:ext cx="3286125" cy="2400300"/>
          </a:xfrm>
          <a:prstGeom prst="rect">
            <a:avLst/>
          </a:prstGeom>
          <a:noFill/>
        </p:spPr>
      </p:pic>
      <p:sp>
        <p:nvSpPr>
          <p:cNvPr id="14389" name="Rectangle 53" descr="Пергамент"/>
          <p:cNvSpPr>
            <a:spLocks noChangeArrowheads="1"/>
          </p:cNvSpPr>
          <p:nvPr/>
        </p:nvSpPr>
        <p:spPr bwMode="auto">
          <a:xfrm>
            <a:off x="179388" y="6381750"/>
            <a:ext cx="3313112" cy="287338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>
                <a:solidFill>
                  <a:srgbClr val="FFCCCC"/>
                </a:solidFill>
              </a:rPr>
              <a:t>Смена схемы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3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69103E-6 L 0.13194 0.54278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43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00" y="27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8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3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1 0.02891 L -0.21059 0.63206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00" y="30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8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43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9 0.02359 L -0.35243 0.61633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143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00" y="29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8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3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3395E-6 L -0.60035 0.67924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143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00" y="34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8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43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4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89"/>
                  </p:tgtEl>
                </p:cond>
              </p:nextCondLst>
            </p:seq>
          </p:childTnLst>
        </p:cTn>
      </p:par>
    </p:tnLst>
    <p:bldLst>
      <p:bldP spid="14380" grpId="0" animBg="1"/>
      <p:bldP spid="14381" grpId="0" animBg="1"/>
      <p:bldP spid="14382" grpId="0" animBg="1"/>
      <p:bldP spid="1438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512676"/>
            <a:ext cx="48315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множество?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6832" y="1216554"/>
            <a:ext cx="90133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называют объекты внутри множества?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7724" y="2132856"/>
            <a:ext cx="4867712" cy="4037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26607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0628"/>
            <a:ext cx="8928992" cy="6696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55710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57" y="152635"/>
            <a:ext cx="8832980" cy="6624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56631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9213"/>
            <a:ext cx="8928992" cy="6642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63518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199278"/>
            <a:ext cx="79928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 typeface="Wingdings" pitchFamily="2" charset="2"/>
              <a:buChar char="v"/>
              <a:defRPr/>
            </a:pPr>
            <a:r>
              <a:rPr lang="ru-RU" altLang="ru-RU" sz="3600" b="1" i="1" dirty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высказывание со словом «И»</a:t>
            </a:r>
            <a:r>
              <a:rPr lang="ru-RU" altLang="ru-RU" sz="36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истинно тогда, когда истинны обе его половинки.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3879273"/>
            <a:ext cx="77408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 typeface="Wingdings" pitchFamily="2" charset="2"/>
              <a:buChar char="v"/>
              <a:defRPr/>
            </a:pPr>
            <a:r>
              <a:rPr lang="ru-RU" altLang="ru-RU" sz="3600" b="1" i="1" dirty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высказывание со словом «ИЛИ»</a:t>
            </a:r>
            <a:r>
              <a:rPr lang="ru-RU" altLang="ru-RU" sz="36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истинно чаще тогда, когда истинна хотя бы одна половинка.</a:t>
            </a:r>
          </a:p>
        </p:txBody>
      </p:sp>
    </p:spTree>
    <p:extLst>
      <p:ext uri="{BB962C8B-B14F-4D97-AF65-F5344CB8AC3E}">
        <p14:creationId xmlns:p14="http://schemas.microsoft.com/office/powerpoint/2010/main" val="1335619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2" name="Picture 62" descr="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3963" y="620713"/>
            <a:ext cx="6551612" cy="3087687"/>
          </a:xfrm>
          <a:prstGeom prst="rect">
            <a:avLst/>
          </a:prstGeom>
          <a:noFill/>
        </p:spPr>
      </p:pic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900113" y="188913"/>
            <a:ext cx="80279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ru-RU" sz="2000" b="1"/>
              <a:t>Рассмотри рисунки и впиши в таблицу слова «ДА» и «НЕТ». </a:t>
            </a: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214313" y="225425"/>
            <a:ext cx="541337" cy="50482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23</a:t>
            </a:r>
          </a:p>
        </p:txBody>
      </p:sp>
      <p:graphicFrame>
        <p:nvGraphicFramePr>
          <p:cNvPr id="20546" name="Group 66"/>
          <p:cNvGraphicFramePr>
            <a:graphicFrameLocks noGrp="1"/>
          </p:cNvGraphicFramePr>
          <p:nvPr/>
        </p:nvGraphicFramePr>
        <p:xfrm>
          <a:off x="250825" y="3860800"/>
          <a:ext cx="7634288" cy="2787652"/>
        </p:xfrm>
        <a:graphic>
          <a:graphicData uri="http://schemas.openxmlformats.org/drawingml/2006/table">
            <a:tbl>
              <a:tblPr/>
              <a:tblGrid>
                <a:gridCol w="4656138"/>
                <a:gridCol w="730250"/>
                <a:gridCol w="758825"/>
                <a:gridCol w="762000"/>
                <a:gridCol w="727075"/>
              </a:tblGrid>
              <a:tr h="5572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Номера рисунков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7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НЕ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нарисована кошка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НЕТ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ДА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НЕТ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ДА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8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Нарисована кошка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И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собака 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НЕТ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НЕТ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ДА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НЕТ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7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Нарисован зверь (кошка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ИЛИ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собака)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ДА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НЕТ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ДА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ДА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7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НЕ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нарисован зверь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НЕТ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ДА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НЕТ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НЕТ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522" name="Rectangle 42" descr="Пергамент"/>
          <p:cNvSpPr>
            <a:spLocks noChangeArrowheads="1"/>
          </p:cNvSpPr>
          <p:nvPr/>
        </p:nvSpPr>
        <p:spPr bwMode="auto">
          <a:xfrm>
            <a:off x="4967288" y="4508500"/>
            <a:ext cx="612775" cy="4318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23" name="AutoShape 4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956550" y="6416675"/>
            <a:ext cx="971550" cy="287338"/>
          </a:xfrm>
          <a:prstGeom prst="actionButtonForwardNext">
            <a:avLst/>
          </a:prstGeom>
          <a:solidFill>
            <a:srgbClr val="CC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24" name="Rectangle 44" descr="Пергамент"/>
          <p:cNvSpPr>
            <a:spLocks noChangeArrowheads="1"/>
          </p:cNvSpPr>
          <p:nvPr/>
        </p:nvSpPr>
        <p:spPr bwMode="auto">
          <a:xfrm>
            <a:off x="5724525" y="4473575"/>
            <a:ext cx="612775" cy="4318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25" name="Rectangle 45" descr="Пергамент"/>
          <p:cNvSpPr>
            <a:spLocks noChangeArrowheads="1"/>
          </p:cNvSpPr>
          <p:nvPr/>
        </p:nvSpPr>
        <p:spPr bwMode="auto">
          <a:xfrm>
            <a:off x="6443663" y="4473575"/>
            <a:ext cx="612775" cy="4318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26" name="Rectangle 46" descr="Пергамент"/>
          <p:cNvSpPr>
            <a:spLocks noChangeArrowheads="1"/>
          </p:cNvSpPr>
          <p:nvPr/>
        </p:nvSpPr>
        <p:spPr bwMode="auto">
          <a:xfrm>
            <a:off x="7200900" y="4473575"/>
            <a:ext cx="612775" cy="4318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27" name="Rectangle 47" descr="Пергамент"/>
          <p:cNvSpPr>
            <a:spLocks noChangeArrowheads="1"/>
          </p:cNvSpPr>
          <p:nvPr/>
        </p:nvSpPr>
        <p:spPr bwMode="auto">
          <a:xfrm>
            <a:off x="4967288" y="5049838"/>
            <a:ext cx="612775" cy="4318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28" name="Rectangle 48" descr="Пергамент"/>
          <p:cNvSpPr>
            <a:spLocks noChangeArrowheads="1"/>
          </p:cNvSpPr>
          <p:nvPr/>
        </p:nvSpPr>
        <p:spPr bwMode="auto">
          <a:xfrm>
            <a:off x="5688013" y="5049838"/>
            <a:ext cx="612775" cy="4318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29" name="Rectangle 49" descr="Пергамент"/>
          <p:cNvSpPr>
            <a:spLocks noChangeArrowheads="1"/>
          </p:cNvSpPr>
          <p:nvPr/>
        </p:nvSpPr>
        <p:spPr bwMode="auto">
          <a:xfrm>
            <a:off x="6443663" y="5013325"/>
            <a:ext cx="612775" cy="4318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30" name="Rectangle 50" descr="Пергамент"/>
          <p:cNvSpPr>
            <a:spLocks noChangeArrowheads="1"/>
          </p:cNvSpPr>
          <p:nvPr/>
        </p:nvSpPr>
        <p:spPr bwMode="auto">
          <a:xfrm>
            <a:off x="7200900" y="5049838"/>
            <a:ext cx="612775" cy="4318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31" name="Rectangle 51" descr="Пергамент"/>
          <p:cNvSpPr>
            <a:spLocks noChangeArrowheads="1"/>
          </p:cNvSpPr>
          <p:nvPr/>
        </p:nvSpPr>
        <p:spPr bwMode="auto">
          <a:xfrm>
            <a:off x="4967288" y="5589588"/>
            <a:ext cx="612775" cy="4318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32" name="Rectangle 52" descr="Пергамент"/>
          <p:cNvSpPr>
            <a:spLocks noChangeArrowheads="1"/>
          </p:cNvSpPr>
          <p:nvPr/>
        </p:nvSpPr>
        <p:spPr bwMode="auto">
          <a:xfrm>
            <a:off x="5724525" y="5589588"/>
            <a:ext cx="612775" cy="4318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33" name="Rectangle 53" descr="Пергамент"/>
          <p:cNvSpPr>
            <a:spLocks noChangeArrowheads="1"/>
          </p:cNvSpPr>
          <p:nvPr/>
        </p:nvSpPr>
        <p:spPr bwMode="auto">
          <a:xfrm>
            <a:off x="6480175" y="5589588"/>
            <a:ext cx="612775" cy="4318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34" name="Rectangle 54" descr="Пергамент"/>
          <p:cNvSpPr>
            <a:spLocks noChangeArrowheads="1"/>
          </p:cNvSpPr>
          <p:nvPr/>
        </p:nvSpPr>
        <p:spPr bwMode="auto">
          <a:xfrm>
            <a:off x="7200900" y="5589588"/>
            <a:ext cx="612775" cy="4318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35" name="Rectangle 55" descr="Пергамент"/>
          <p:cNvSpPr>
            <a:spLocks noChangeArrowheads="1"/>
          </p:cNvSpPr>
          <p:nvPr/>
        </p:nvSpPr>
        <p:spPr bwMode="auto">
          <a:xfrm>
            <a:off x="4967288" y="6165850"/>
            <a:ext cx="612775" cy="4318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36" name="Rectangle 56" descr="Пергамент"/>
          <p:cNvSpPr>
            <a:spLocks noChangeArrowheads="1"/>
          </p:cNvSpPr>
          <p:nvPr/>
        </p:nvSpPr>
        <p:spPr bwMode="auto">
          <a:xfrm>
            <a:off x="5724525" y="6165850"/>
            <a:ext cx="612775" cy="4318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37" name="Rectangle 57" descr="Пергамент"/>
          <p:cNvSpPr>
            <a:spLocks noChangeArrowheads="1"/>
          </p:cNvSpPr>
          <p:nvPr/>
        </p:nvSpPr>
        <p:spPr bwMode="auto">
          <a:xfrm>
            <a:off x="6443663" y="6129338"/>
            <a:ext cx="612775" cy="4318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38" name="Rectangle 58" descr="Пергамент"/>
          <p:cNvSpPr>
            <a:spLocks noChangeArrowheads="1"/>
          </p:cNvSpPr>
          <p:nvPr/>
        </p:nvSpPr>
        <p:spPr bwMode="auto">
          <a:xfrm>
            <a:off x="7200900" y="6165850"/>
            <a:ext cx="612775" cy="4318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05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05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05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05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05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05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05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05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05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05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3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05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4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05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5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05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05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7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05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8"/>
                  </p:tgtEl>
                </p:cond>
              </p:nextCondLst>
            </p:seq>
          </p:childTnLst>
        </p:cTn>
      </p:par>
    </p:tnLst>
    <p:bldLst>
      <p:bldP spid="20522" grpId="0" animBg="1"/>
      <p:bldP spid="20524" grpId="0" animBg="1"/>
      <p:bldP spid="20525" grpId="0" animBg="1"/>
      <p:bldP spid="20526" grpId="0" animBg="1"/>
      <p:bldP spid="20527" grpId="0" animBg="1"/>
      <p:bldP spid="20528" grpId="0" animBg="1"/>
      <p:bldP spid="20529" grpId="0" animBg="1"/>
      <p:bldP spid="20530" grpId="0" animBg="1"/>
      <p:bldP spid="20531" grpId="0" animBg="1"/>
      <p:bldP spid="20532" grpId="0" animBg="1"/>
      <p:bldP spid="20533" grpId="0" animBg="1"/>
      <p:bldP spid="20534" grpId="0" animBg="1"/>
      <p:bldP spid="20535" grpId="0" animBg="1"/>
      <p:bldP spid="20536" grpId="0" animBg="1"/>
      <p:bldP spid="20537" grpId="0" animBg="1"/>
      <p:bldP spid="20538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</TotalTime>
  <Words>259</Words>
  <Application>Microsoft Office PowerPoint</Application>
  <PresentationFormat>Экран (4:3)</PresentationFormat>
  <Paragraphs>92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122</dc:creator>
  <cp:lastModifiedBy>Оксана</cp:lastModifiedBy>
  <cp:revision>17</cp:revision>
  <dcterms:created xsi:type="dcterms:W3CDTF">2011-11-18T20:27:09Z</dcterms:created>
  <dcterms:modified xsi:type="dcterms:W3CDTF">2015-04-19T15:05:46Z</dcterms:modified>
</cp:coreProperties>
</file>