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notesMasterIdLst>
    <p:notesMasterId r:id="rId33"/>
  </p:notesMasterIdLst>
  <p:sldIdLst>
    <p:sldId id="292" r:id="rId3"/>
    <p:sldId id="256" r:id="rId4"/>
    <p:sldId id="258" r:id="rId5"/>
    <p:sldId id="261" r:id="rId6"/>
    <p:sldId id="293" r:id="rId7"/>
    <p:sldId id="294" r:id="rId8"/>
    <p:sldId id="295" r:id="rId9"/>
    <p:sldId id="297" r:id="rId10"/>
    <p:sldId id="260" r:id="rId11"/>
    <p:sldId id="298" r:id="rId12"/>
    <p:sldId id="299" r:id="rId13"/>
    <p:sldId id="300" r:id="rId14"/>
    <p:sldId id="301" r:id="rId15"/>
    <p:sldId id="302" r:id="rId16"/>
    <p:sldId id="304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6" r:id="rId26"/>
    <p:sldId id="303" r:id="rId27"/>
    <p:sldId id="289" r:id="rId28"/>
    <p:sldId id="284" r:id="rId29"/>
    <p:sldId id="291" r:id="rId30"/>
    <p:sldId id="285" r:id="rId31"/>
    <p:sldId id="270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FF00"/>
    <a:srgbClr val="CC33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15" autoAdjust="0"/>
  </p:normalViewPr>
  <p:slideViewPr>
    <p:cSldViewPr>
      <p:cViewPr varScale="1">
        <p:scale>
          <a:sx n="43" d="100"/>
          <a:sy n="43" d="100"/>
        </p:scale>
        <p:origin x="-1212" y="-96"/>
      </p:cViewPr>
      <p:guideLst>
        <p:guide orient="horz" pos="30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97E3F05-5789-494D-8A81-BF0D1F0843B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9B05374-BDFC-4233-9C63-6B32B1D38F8B}" type="slidenum">
              <a:rPr lang="ru-RU"/>
              <a:pPr/>
              <a:t>8</a:t>
            </a:fld>
            <a:endParaRPr lang="ru-RU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8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38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526C042C-23DD-49F3-99E2-71F0189361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14FEB-BD8E-4C38-ACCA-5A3450EF216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E4E9E7-57F4-4E6D-9572-95BF3987BD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52B409-281A-403E-B16C-485F13DA56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DA32C0-2B4D-4728-A4C3-0F1C3E5F3B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35F4D-1481-4929-8F32-CEB922744F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D82908-3D6E-432F-BB1C-23A2BE43A3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F5D7F-7E50-4D03-AED2-30BCDD5BE5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3D1198-532E-4CA2-82F6-FD74A8727C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083D49-A38B-478E-A974-C41FC9C444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FF53D1-B91F-4101-8255-89A396A82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568AF-B0A0-40D2-991A-E089CEFC6B4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D1B98-FADB-434F-A2F0-42AC291955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B81C3-FE1C-40DC-9EE9-E58FB4E536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DA9FB-69AB-4AB4-827F-78F7CCCEE5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FC69C-0600-4F92-9A35-8175DEF247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DB35F2-5F91-4818-B989-77830A49E0F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9DEC45-4451-41AF-B3F8-31416D6D46B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93EEC0-75BB-499C-AC19-3A267CC4E06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887F23-FF8D-4917-B1BE-6F24472646A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5D198C-7CCE-4834-9DBC-9449E044B0E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E1C3C-136B-4109-B43A-324E805F069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FB7A5B-A430-4A26-878E-D90FD1D376C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4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4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eaLnBrk="1" hangingPunct="1">
                <a:defRPr/>
              </a:pPr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6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01D6FA99-FBC3-42F1-9818-5483EDA2CAF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363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64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65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66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5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66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 kern="1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EFC4137-8904-4907-9277-81A962AA01B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0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0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0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0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0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0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pn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Отгадайте ребус</a:t>
            </a:r>
          </a:p>
        </p:txBody>
      </p:sp>
      <p:pic>
        <p:nvPicPr>
          <p:cNvPr id="6148" name="Picture 4" descr="MCj043259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24384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371600" y="1371600"/>
            <a:ext cx="1676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</a:rPr>
              <a:t>,,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133600" y="2362200"/>
            <a:ext cx="9906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15000" b="1">
                <a:solidFill>
                  <a:schemeClr val="hlink"/>
                </a:solidFill>
              </a:rPr>
              <a:t>ь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410200" y="1066800"/>
            <a:ext cx="1676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</a:rPr>
              <a:t>,,</a:t>
            </a:r>
          </a:p>
        </p:txBody>
      </p:sp>
      <p:pic>
        <p:nvPicPr>
          <p:cNvPr id="6152" name="Picture 8" descr="MCj041187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676400"/>
            <a:ext cx="286702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MCj0335792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2057400"/>
            <a:ext cx="1108075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924800" y="1143000"/>
            <a:ext cx="1676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8000" b="1">
                <a:solidFill>
                  <a:srgbClr val="CC0000"/>
                </a:solidFill>
              </a:rPr>
              <a:t>,,,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 отличается компьютер от человека?</a:t>
            </a:r>
          </a:p>
        </p:txBody>
      </p:sp>
      <p:pic>
        <p:nvPicPr>
          <p:cNvPr id="16388" name="Picture 4" descr="MCj0432646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286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457200" y="4724400"/>
            <a:ext cx="9220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990033"/>
                </a:solidFill>
              </a:rPr>
              <a:t>Ум компьютера – ум человека, </a:t>
            </a:r>
            <a:endParaRPr lang="en-US" sz="3600" b="1" dirty="0">
              <a:solidFill>
                <a:srgbClr val="990033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990033"/>
                </a:solidFill>
              </a:rPr>
              <a:t>реализованный в программе.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20688"/>
            <a:ext cx="8686800" cy="2044824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человека информация – знания.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компьютера информация – данные и программы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4580" name="Picture 4" descr="Компьютеры и технологии - Статьи - Позитив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92896"/>
            <a:ext cx="6096000" cy="4048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60338" y="55563"/>
            <a:ext cx="8407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3200" b="1" dirty="0">
                <a:solidFill>
                  <a:srgbClr val="990099"/>
                </a:solidFill>
              </a:rPr>
              <a:t>ИНФОРМАЦИОННЫЙ  ОБМЕН  В  КОМПЬЮТЕРЕ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31800" y="1666875"/>
            <a:ext cx="1778000" cy="1243013"/>
          </a:xfrm>
          <a:prstGeom prst="homePlate">
            <a:avLst>
              <a:gd name="adj" fmla="val 3576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dirty="0"/>
              <a:t>Ввод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6573838" y="1252538"/>
            <a:ext cx="2066925" cy="2176462"/>
          </a:xfrm>
          <a:prstGeom prst="flowChartPunchedTap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/>
              <a:t>Вывод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017838" y="1458913"/>
            <a:ext cx="2747962" cy="1658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/>
              <a:t>ПАМЯТЬ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2209800" y="2289175"/>
            <a:ext cx="808038" cy="0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5765800" y="2289175"/>
            <a:ext cx="808038" cy="0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3663950" y="3117850"/>
            <a:ext cx="0" cy="828675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V="1">
            <a:off x="4572000" y="3117850"/>
            <a:ext cx="0" cy="828675"/>
          </a:xfrm>
          <a:prstGeom prst="line">
            <a:avLst/>
          </a:prstGeom>
          <a:ln>
            <a:headEnd/>
            <a:tailEnd type="triangle" w="lg" len="lg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2286000" y="3962400"/>
            <a:ext cx="4068763" cy="1244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/>
              <a:t>ПРОЦЕССОР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 bIns="91440" anchor="b"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Джон фон Нейман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2714625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4038600" y="2057400"/>
            <a:ext cx="464343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2400" b="1">
                <a:solidFill>
                  <a:srgbClr val="990033"/>
                </a:solidFill>
                <a:latin typeface="Bookman Old Style" pitchFamily="18" charset="0"/>
              </a:rPr>
              <a:t>Американский ученый, математик. </a:t>
            </a:r>
          </a:p>
          <a:p>
            <a:pPr algn="ctr" eaLnBrk="1" hangingPunct="1"/>
            <a:r>
              <a:rPr lang="ru-RU" sz="2400" b="1">
                <a:solidFill>
                  <a:srgbClr val="990033"/>
                </a:solidFill>
                <a:latin typeface="Bookman Old Style" pitchFamily="18" charset="0"/>
              </a:rPr>
              <a:t>В 1946 году им были сформулированы основные принципы устройства и работы ЭВМ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 idx="4294967295"/>
          </p:nvPr>
        </p:nvSpPr>
        <p:spPr/>
        <p:txBody>
          <a:bodyPr bIns="91440" anchor="b"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Схема ЭВМ фон Неймана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1643063"/>
            <a:ext cx="8143875" cy="4643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066800" y="2057400"/>
            <a:ext cx="6786563" cy="31432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485" name="Прямоугольник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5181600"/>
            <a:ext cx="46577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9"/>
          <p:cNvSpPr txBox="1">
            <a:spLocks noChangeArrowheads="1"/>
          </p:cNvSpPr>
          <p:nvPr/>
        </p:nvSpPr>
        <p:spPr bwMode="auto">
          <a:xfrm>
            <a:off x="6786563" y="5214938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>
              <a:latin typeface="Cambria" pitchFamily="18" charset="0"/>
            </a:endParaRP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1676400" y="3000375"/>
            <a:ext cx="2395538" cy="7334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algn="ctr">
            <a:solidFill>
              <a:srgbClr val="AF3408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4786313" y="3000375"/>
            <a:ext cx="2224087" cy="7334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algn="ctr">
            <a:solidFill>
              <a:srgbClr val="AF3408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2971800" y="4114800"/>
            <a:ext cx="31242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algn="ctr">
            <a:solidFill>
              <a:srgbClr val="AF3408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20490" name="Прямая со стрелкой 15"/>
          <p:cNvCxnSpPr>
            <a:cxnSpLocks noChangeShapeType="1"/>
          </p:cNvCxnSpPr>
          <p:nvPr/>
        </p:nvCxnSpPr>
        <p:spPr bwMode="auto">
          <a:xfrm>
            <a:off x="4071938" y="3214688"/>
            <a:ext cx="714375" cy="1587"/>
          </a:xfrm>
          <a:prstGeom prst="straightConnector1">
            <a:avLst/>
          </a:prstGeom>
          <a:noFill/>
          <a:ln w="38100" algn="ctr">
            <a:solidFill>
              <a:srgbClr val="80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91" name="Прямая со стрелкой 16"/>
          <p:cNvCxnSpPr>
            <a:cxnSpLocks noChangeShapeType="1"/>
          </p:cNvCxnSpPr>
          <p:nvPr/>
        </p:nvCxnSpPr>
        <p:spPr bwMode="auto">
          <a:xfrm rot="10800000">
            <a:off x="4071938" y="3429000"/>
            <a:ext cx="714375" cy="1588"/>
          </a:xfrm>
          <a:prstGeom prst="straightConnector1">
            <a:avLst/>
          </a:prstGeom>
          <a:noFill/>
          <a:ln w="38100" algn="ctr">
            <a:solidFill>
              <a:srgbClr val="800000"/>
            </a:solidFill>
            <a:round/>
            <a:headEnd/>
            <a:tailEnd type="triangle" w="med" len="med"/>
          </a:ln>
          <a:effectLst/>
        </p:spPr>
      </p:cxnSp>
      <p:sp>
        <p:nvSpPr>
          <p:cNvPr id="20492" name="TextBox 44"/>
          <p:cNvSpPr txBox="1">
            <a:spLocks noChangeArrowheads="1"/>
          </p:cNvSpPr>
          <p:nvPr/>
        </p:nvSpPr>
        <p:spPr bwMode="auto">
          <a:xfrm>
            <a:off x="1828800" y="3124200"/>
            <a:ext cx="2100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400" b="1">
                <a:solidFill>
                  <a:srgbClr val="660033"/>
                </a:solidFill>
                <a:latin typeface="Bookman Old Style" pitchFamily="18" charset="0"/>
              </a:rPr>
              <a:t>Процессор</a:t>
            </a:r>
          </a:p>
        </p:txBody>
      </p:sp>
      <p:sp>
        <p:nvSpPr>
          <p:cNvPr id="20493" name="TextBox 45"/>
          <p:cNvSpPr txBox="1">
            <a:spLocks noChangeArrowheads="1"/>
          </p:cNvSpPr>
          <p:nvPr/>
        </p:nvSpPr>
        <p:spPr bwMode="auto">
          <a:xfrm>
            <a:off x="5029200" y="3124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400" b="1">
                <a:solidFill>
                  <a:srgbClr val="660033"/>
                </a:solidFill>
                <a:latin typeface="Bookman Old Style" pitchFamily="18" charset="0"/>
              </a:rPr>
              <a:t>Память</a:t>
            </a:r>
          </a:p>
        </p:txBody>
      </p:sp>
      <p:sp>
        <p:nvSpPr>
          <p:cNvPr id="20494" name="TextBox 46"/>
          <p:cNvSpPr txBox="1">
            <a:spLocks noChangeArrowheads="1"/>
          </p:cNvSpPr>
          <p:nvPr/>
        </p:nvSpPr>
        <p:spPr bwMode="auto">
          <a:xfrm>
            <a:off x="3124200" y="4114800"/>
            <a:ext cx="28432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2400" b="1">
                <a:solidFill>
                  <a:srgbClr val="660033"/>
                </a:solidFill>
                <a:latin typeface="Bookman Old Style" pitchFamily="18" charset="0"/>
              </a:rPr>
              <a:t>Устройства</a:t>
            </a:r>
          </a:p>
          <a:p>
            <a:pPr algn="ctr" eaLnBrk="1" hangingPunct="1"/>
            <a:r>
              <a:rPr lang="ru-RU" sz="2400" b="1">
                <a:solidFill>
                  <a:srgbClr val="660033"/>
                </a:solidFill>
                <a:latin typeface="Bookman Old Style" pitchFamily="18" charset="0"/>
              </a:rPr>
              <a:t>ввода/вывода</a:t>
            </a:r>
          </a:p>
        </p:txBody>
      </p:sp>
      <p:sp>
        <p:nvSpPr>
          <p:cNvPr id="20495" name="Line 23"/>
          <p:cNvSpPr>
            <a:spLocks noChangeShapeType="1"/>
          </p:cNvSpPr>
          <p:nvPr/>
        </p:nvSpPr>
        <p:spPr bwMode="auto">
          <a:xfrm>
            <a:off x="2895600" y="3733800"/>
            <a:ext cx="609600" cy="381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6" name="Line 24"/>
          <p:cNvSpPr>
            <a:spLocks noChangeShapeType="1"/>
          </p:cNvSpPr>
          <p:nvPr/>
        </p:nvSpPr>
        <p:spPr bwMode="auto">
          <a:xfrm flipV="1">
            <a:off x="5029200" y="3733800"/>
            <a:ext cx="533400" cy="381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7" name="Line 25"/>
          <p:cNvSpPr>
            <a:spLocks noChangeShapeType="1"/>
          </p:cNvSpPr>
          <p:nvPr/>
        </p:nvSpPr>
        <p:spPr bwMode="auto">
          <a:xfrm flipH="1" flipV="1">
            <a:off x="3352800" y="3733800"/>
            <a:ext cx="609600" cy="381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8" name="Line 26"/>
          <p:cNvSpPr>
            <a:spLocks noChangeShapeType="1"/>
          </p:cNvSpPr>
          <p:nvPr/>
        </p:nvSpPr>
        <p:spPr bwMode="auto">
          <a:xfrm flipV="1">
            <a:off x="4876800" y="5029200"/>
            <a:ext cx="0" cy="6096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9" name="Line 27"/>
          <p:cNvSpPr>
            <a:spLocks noChangeShapeType="1"/>
          </p:cNvSpPr>
          <p:nvPr/>
        </p:nvSpPr>
        <p:spPr bwMode="auto">
          <a:xfrm>
            <a:off x="4038600" y="5029200"/>
            <a:ext cx="0" cy="6096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00" name="Line 28"/>
          <p:cNvSpPr>
            <a:spLocks noChangeShapeType="1"/>
          </p:cNvSpPr>
          <p:nvPr/>
        </p:nvSpPr>
        <p:spPr bwMode="auto">
          <a:xfrm flipH="1">
            <a:off x="5410200" y="3733800"/>
            <a:ext cx="609600" cy="381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ru-RU" sz="2000" b="1">
                <a:solidFill>
                  <a:srgbClr val="006699"/>
                </a:solidFill>
              </a:rPr>
              <a:t>ПРИНЦИПЫ  ФОН  НЕЙМАНА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552450"/>
            <a:ext cx="9144000" cy="57927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grpSp>
        <p:nvGrpSpPr>
          <p:cNvPr id="21508" name="Group 5"/>
          <p:cNvGrpSpPr>
            <a:grpSpLocks/>
          </p:cNvGrpSpPr>
          <p:nvPr/>
        </p:nvGrpSpPr>
        <p:grpSpPr bwMode="auto">
          <a:xfrm>
            <a:off x="287338" y="512763"/>
            <a:ext cx="8605837" cy="5580062"/>
            <a:chOff x="181" y="323"/>
            <a:chExt cx="5421" cy="3224"/>
          </a:xfrm>
        </p:grpSpPr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>
              <a:off x="181" y="323"/>
              <a:ext cx="0" cy="282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0" name="AutoShape 7"/>
            <p:cNvSpPr>
              <a:spLocks noChangeArrowheads="1"/>
            </p:cNvSpPr>
            <p:nvPr/>
          </p:nvSpPr>
          <p:spPr bwMode="auto">
            <a:xfrm>
              <a:off x="3204" y="601"/>
              <a:ext cx="528" cy="317"/>
            </a:xfrm>
            <a:prstGeom prst="homePlate">
              <a:avLst>
                <a:gd name="adj" fmla="val 41640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Ввод</a:t>
              </a:r>
            </a:p>
          </p:txBody>
        </p:sp>
        <p:sp>
          <p:nvSpPr>
            <p:cNvPr id="21511" name="AutoShape 8"/>
            <p:cNvSpPr>
              <a:spLocks noChangeArrowheads="1"/>
            </p:cNvSpPr>
            <p:nvPr/>
          </p:nvSpPr>
          <p:spPr bwMode="auto">
            <a:xfrm>
              <a:off x="5028" y="495"/>
              <a:ext cx="528" cy="582"/>
            </a:xfrm>
            <a:prstGeom prst="flowChartPunchedTap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/>
                <a:t>Вывод</a:t>
              </a:r>
            </a:p>
          </p:txBody>
        </p:sp>
        <p:sp>
          <p:nvSpPr>
            <p:cNvPr id="21512" name="Rectangle 9"/>
            <p:cNvSpPr>
              <a:spLocks noChangeArrowheads="1"/>
            </p:cNvSpPr>
            <p:nvPr/>
          </p:nvSpPr>
          <p:spPr bwMode="auto">
            <a:xfrm>
              <a:off x="3972" y="548"/>
              <a:ext cx="816" cy="42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/>
                <a:t>ПАМЯТЬ</a:t>
              </a:r>
            </a:p>
          </p:txBody>
        </p:sp>
        <p:sp>
          <p:nvSpPr>
            <p:cNvPr id="21513" name="Line 10"/>
            <p:cNvSpPr>
              <a:spLocks noChangeShapeType="1"/>
            </p:cNvSpPr>
            <p:nvPr/>
          </p:nvSpPr>
          <p:spPr bwMode="auto">
            <a:xfrm>
              <a:off x="3732" y="759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>
              <a:off x="4788" y="759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>
              <a:off x="4164" y="971"/>
              <a:ext cx="0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Line 13"/>
            <p:cNvSpPr>
              <a:spLocks noChangeShapeType="1"/>
            </p:cNvSpPr>
            <p:nvPr/>
          </p:nvSpPr>
          <p:spPr bwMode="auto">
            <a:xfrm flipV="1">
              <a:off x="4596" y="971"/>
              <a:ext cx="0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Rectangle 14"/>
            <p:cNvSpPr>
              <a:spLocks noChangeArrowheads="1"/>
            </p:cNvSpPr>
            <p:nvPr/>
          </p:nvSpPr>
          <p:spPr bwMode="auto">
            <a:xfrm>
              <a:off x="3721" y="1183"/>
              <a:ext cx="1248" cy="3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b="1"/>
                <a:t>ПРОЦЕССОР</a:t>
              </a:r>
            </a:p>
          </p:txBody>
        </p:sp>
        <p:sp>
          <p:nvSpPr>
            <p:cNvPr id="21518" name="Line 15"/>
            <p:cNvSpPr>
              <a:spLocks noChangeShapeType="1"/>
            </p:cNvSpPr>
            <p:nvPr/>
          </p:nvSpPr>
          <p:spPr bwMode="auto">
            <a:xfrm>
              <a:off x="181" y="723"/>
              <a:ext cx="953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Rectangle 16"/>
            <p:cNvSpPr>
              <a:spLocks noChangeArrowheads="1"/>
            </p:cNvSpPr>
            <p:nvPr/>
          </p:nvSpPr>
          <p:spPr bwMode="auto">
            <a:xfrm>
              <a:off x="408" y="597"/>
              <a:ext cx="2336" cy="3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r>
                <a:rPr lang="ru-RU" sz="2000"/>
                <a:t>Состав  устройств  ЭВМ</a:t>
              </a:r>
            </a:p>
          </p:txBody>
        </p:sp>
        <p:sp>
          <p:nvSpPr>
            <p:cNvPr id="21520" name="Line 17"/>
            <p:cNvSpPr>
              <a:spLocks noChangeShapeType="1"/>
            </p:cNvSpPr>
            <p:nvPr/>
          </p:nvSpPr>
          <p:spPr bwMode="auto">
            <a:xfrm>
              <a:off x="181" y="1297"/>
              <a:ext cx="953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21" name="Rectangle 18"/>
            <p:cNvSpPr>
              <a:spLocks noChangeArrowheads="1"/>
            </p:cNvSpPr>
            <p:nvPr/>
          </p:nvSpPr>
          <p:spPr bwMode="auto">
            <a:xfrm>
              <a:off x="408" y="1048"/>
              <a:ext cx="2699" cy="5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r>
                <a:rPr lang="ru-RU" sz="2000"/>
                <a:t>Данные  и  программы  </a:t>
              </a:r>
            </a:p>
            <a:p>
              <a:pPr eaLnBrk="1" hangingPunct="1"/>
              <a:r>
                <a:rPr lang="ru-RU" sz="2000"/>
                <a:t>хранятся  в  общей  памяти  ЭВМ</a:t>
              </a:r>
            </a:p>
          </p:txBody>
        </p:sp>
        <p:sp>
          <p:nvSpPr>
            <p:cNvPr id="21522" name="Line 19"/>
            <p:cNvSpPr>
              <a:spLocks noChangeShapeType="1"/>
            </p:cNvSpPr>
            <p:nvPr/>
          </p:nvSpPr>
          <p:spPr bwMode="auto">
            <a:xfrm>
              <a:off x="181" y="2180"/>
              <a:ext cx="3198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Rectangle 20"/>
            <p:cNvSpPr>
              <a:spLocks noChangeArrowheads="1"/>
            </p:cNvSpPr>
            <p:nvPr/>
          </p:nvSpPr>
          <p:spPr bwMode="auto">
            <a:xfrm>
              <a:off x="408" y="1855"/>
              <a:ext cx="2336" cy="7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r>
                <a:rPr lang="ru-RU" sz="2000"/>
                <a:t>Данные  и  программы  </a:t>
              </a:r>
            </a:p>
            <a:p>
              <a:pPr eaLnBrk="1" hangingPunct="1"/>
              <a:r>
                <a:rPr lang="ru-RU" sz="2000"/>
                <a:t>хранятся  в  памяти  ЭВМ</a:t>
              </a:r>
            </a:p>
            <a:p>
              <a:pPr eaLnBrk="1" hangingPunct="1"/>
              <a:r>
                <a:rPr lang="ru-RU" sz="2000"/>
                <a:t>в  виде  двоичного  кода</a:t>
              </a:r>
            </a:p>
          </p:txBody>
        </p:sp>
        <p:sp>
          <p:nvSpPr>
            <p:cNvPr id="21524" name="Line 21"/>
            <p:cNvSpPr>
              <a:spLocks noChangeShapeType="1"/>
            </p:cNvSpPr>
            <p:nvPr/>
          </p:nvSpPr>
          <p:spPr bwMode="auto">
            <a:xfrm>
              <a:off x="181" y="3147"/>
              <a:ext cx="3742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25" name="Rectangle 22"/>
            <p:cNvSpPr>
              <a:spLocks noChangeArrowheads="1"/>
            </p:cNvSpPr>
            <p:nvPr/>
          </p:nvSpPr>
          <p:spPr bwMode="auto">
            <a:xfrm>
              <a:off x="408" y="2822"/>
              <a:ext cx="2653" cy="7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r>
                <a:rPr lang="ru-RU" sz="2000"/>
                <a:t>Запись информации  в  память, </a:t>
              </a:r>
            </a:p>
            <a:p>
              <a:pPr eaLnBrk="1" hangingPunct="1"/>
              <a:r>
                <a:rPr lang="ru-RU" sz="2000"/>
                <a:t>а  также  чтение  ее  из  памяти</a:t>
              </a:r>
            </a:p>
            <a:p>
              <a:pPr eaLnBrk="1" hangingPunct="1"/>
              <a:r>
                <a:rPr lang="ru-RU" sz="2000"/>
                <a:t>производится  по  адресам</a:t>
              </a:r>
            </a:p>
          </p:txBody>
        </p:sp>
        <p:sp>
          <p:nvSpPr>
            <p:cNvPr id="21526" name="Text Box 23"/>
            <p:cNvSpPr txBox="1">
              <a:spLocks noChangeArrowheads="1"/>
            </p:cNvSpPr>
            <p:nvPr/>
          </p:nvSpPr>
          <p:spPr bwMode="auto">
            <a:xfrm>
              <a:off x="2993" y="1855"/>
              <a:ext cx="2609" cy="5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 eaLnBrk="1" hangingPunct="1">
                <a:spcBef>
                  <a:spcPct val="40000"/>
                </a:spcBef>
                <a:buFontTx/>
                <a:buChar char="•"/>
              </a:pPr>
              <a:r>
                <a:rPr lang="ru-RU" sz="1400"/>
                <a:t>  внутренняя  память  компьютера  состоит  из  частиц – битов</a:t>
              </a:r>
            </a:p>
            <a:p>
              <a:pPr algn="just" eaLnBrk="1" hangingPunct="1">
                <a:spcBef>
                  <a:spcPct val="40000"/>
                </a:spcBef>
                <a:buFontTx/>
                <a:buChar char="•"/>
              </a:pPr>
              <a:r>
                <a:rPr lang="ru-RU" sz="1400"/>
                <a:t>  в  одном  бите  памяти  хранится  один  бит  информации</a:t>
              </a:r>
            </a:p>
          </p:txBody>
        </p:sp>
        <p:sp>
          <p:nvSpPr>
            <p:cNvPr id="21527" name="Text Box 24"/>
            <p:cNvSpPr txBox="1">
              <a:spLocks noChangeArrowheads="1"/>
            </p:cNvSpPr>
            <p:nvPr/>
          </p:nvSpPr>
          <p:spPr bwMode="auto">
            <a:xfrm>
              <a:off x="3288" y="2822"/>
              <a:ext cx="2314" cy="6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 eaLnBrk="1" hangingPunct="1">
                <a:spcBef>
                  <a:spcPct val="30000"/>
                </a:spcBef>
                <a:buFontTx/>
                <a:buChar char="•"/>
              </a:pPr>
              <a:r>
                <a:rPr lang="ru-RU" sz="1400"/>
                <a:t>  наименьшая адресуемая часть внутренней  памяти – 1 байт ( 8 бит )</a:t>
              </a:r>
            </a:p>
            <a:p>
              <a:pPr algn="just" eaLnBrk="1" hangingPunct="1">
                <a:spcBef>
                  <a:spcPct val="30000"/>
                </a:spcBef>
                <a:buFontTx/>
                <a:buChar char="•"/>
              </a:pPr>
              <a:r>
                <a:rPr lang="ru-RU" sz="1400"/>
                <a:t> все  байты  пронумерованы</a:t>
              </a:r>
            </a:p>
            <a:p>
              <a:pPr algn="just" eaLnBrk="1" hangingPunct="1">
                <a:spcBef>
                  <a:spcPct val="30000"/>
                </a:spcBef>
                <a:buFontTx/>
                <a:buChar char="•"/>
              </a:pPr>
              <a:r>
                <a:rPr lang="ru-RU" sz="1400"/>
                <a:t> номер байта – адрес байта  памяти</a:t>
              </a:r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собой представляет компьютер?</a:t>
            </a:r>
            <a:r>
              <a:rPr lang="ru-RU" sz="4000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8991600" cy="45339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u="sng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ПК представляет собой комплекс взаимосвязанных устройств.</a:t>
            </a:r>
          </a:p>
        </p:txBody>
      </p:sp>
      <p:pic>
        <p:nvPicPr>
          <p:cNvPr id="19458" name="Picture 2" descr="Сборка, обслуживание и модернизация компьютеров Заказать услуги из раздела &quot;Сборка, обслуживание и модернизация компьютеров Ни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91526"/>
            <a:ext cx="5688632" cy="426647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b="1" u="sng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Системный блок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Монитор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Клавиатура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Мышь</a:t>
            </a:r>
            <a:r>
              <a:rPr lang="ru-RU" sz="4000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</p:txBody>
      </p:sp>
      <p:sp useBgFill="1">
        <p:nvSpPr>
          <p:cNvPr id="27652" name="AutoShape 4"/>
          <p:cNvSpPr>
            <a:spLocks noChangeArrowheads="1"/>
          </p:cNvSpPr>
          <p:nvPr/>
        </p:nvSpPr>
        <p:spPr bwMode="auto">
          <a:xfrm>
            <a:off x="609600" y="228600"/>
            <a:ext cx="7618413" cy="1152525"/>
          </a:xfrm>
          <a:prstGeom prst="horizontalScroll">
            <a:avLst>
              <a:gd name="adj" fmla="val 12500"/>
            </a:avLst>
          </a:prstGeom>
          <a:ln w="28575">
            <a:solidFill>
              <a:srgbClr val="339966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rPr>
              <a:t>Базовая конфигурация ПК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5200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Системный блок.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9200"/>
            <a:ext cx="8839200" cy="4038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</a:t>
            </a:r>
            <a:r>
              <a:rPr lang="ru-RU" sz="4000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Это самая важная часть компьютера, «сердце машины».</a:t>
            </a:r>
          </a:p>
        </p:txBody>
      </p:sp>
      <p:pic>
        <p:nvPicPr>
          <p:cNvPr id="17410" name="Picture 2" descr="Системный блок iRU Intro Home 123W - купить в Москве, цены на сайте positronica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2300472" cy="3953272"/>
          </a:xfrm>
          <a:prstGeom prst="rect">
            <a:avLst/>
          </a:prstGeom>
          <a:noFill/>
        </p:spPr>
      </p:pic>
      <p:pic>
        <p:nvPicPr>
          <p:cNvPr id="17414" name="Picture 6" descr="Cheap Gaming Computer Cas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708920"/>
            <a:ext cx="3240360" cy="3793592"/>
          </a:xfrm>
          <a:prstGeom prst="rect">
            <a:avLst/>
          </a:prstGeom>
          <a:noFill/>
        </p:spPr>
      </p:pic>
      <p:pic>
        <p:nvPicPr>
          <p:cNvPr id="17416" name="Picture 8" descr="MERLION: ПК Acer Aspire G5910 i7 2600K/8GB/64GB SSD+1TB SATA/DVDRW/CR/GeForce GTX580 1.5GB/kbd/mouse/W7HP Компьютеры Tower AC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636332"/>
            <a:ext cx="2592288" cy="380715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Системный блок содержит</a:t>
            </a:r>
            <a:r>
              <a:rPr lang="en-US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b="1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4343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Материнская плата</a:t>
            </a:r>
            <a:endParaRPr lang="en-US" sz="4000" b="1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Процессор – «мозг машины»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Оперативная память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Видеоплата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Звуковая плата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Жесткий диск</a:t>
            </a:r>
          </a:p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Дисководы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4388" y="2971800"/>
            <a:ext cx="32496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8001000" cy="1736725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Назначение и устройство компьютера.</a:t>
            </a:r>
          </a:p>
        </p:txBody>
      </p:sp>
      <p:pic>
        <p:nvPicPr>
          <p:cNvPr id="7172" name="Picture 4" descr="BS0058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733800"/>
            <a:ext cx="31242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146876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4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Монитор </a:t>
            </a:r>
            <a:r>
              <a:rPr lang="ru-RU" sz="4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устройство вывода информации на экран </a:t>
            </a:r>
          </a:p>
        </p:txBody>
      </p:sp>
      <p:pic>
        <p:nvPicPr>
          <p:cNvPr id="11266" name="Picture 2" descr="Letitbit. Новости Hi-tech индустр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968552" cy="46284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1252736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Клавиатура – устройство ввода текстовой информации</a:t>
            </a:r>
          </a:p>
        </p:txBody>
      </p:sp>
      <p:pic>
        <p:nvPicPr>
          <p:cNvPr id="14338" name="Picture 2" descr="Funny Flexible Keybo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Клавиатура Logitech Wave Keyboard USB. Купить Клавиатура Logitech Wave Keyboard USB. Описание, цены, характеристики, отзывы о К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3939668" cy="2391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 descr="Клавиатура Genius LuxeMate i220 Black G-KB LuxeMate i220 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149080"/>
            <a:ext cx="3600400" cy="2288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664"/>
            <a:ext cx="8229600" cy="1180728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Мышь – устройство управления курсором.</a:t>
            </a:r>
          </a:p>
        </p:txBody>
      </p:sp>
      <p:pic>
        <p:nvPicPr>
          <p:cNvPr id="32772" name="Picture 6" descr="MPj040315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2934792" cy="1963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Мышь Defender Chamelion 7930 PS/2 Blue оптическая, проводная - Компьютер Прожек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844824"/>
            <a:ext cx="2458244" cy="2458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Logitech MX Revolution Laser Cordless Mouse USB - купить Логитек по лучшей цене в Плеер.ру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437112"/>
            <a:ext cx="2756967" cy="1837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Необычные компьютерные мыши / Устройства ввода / Компьютер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7" y="1988840"/>
            <a:ext cx="2118673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Компьютерная мышь от компании Полезел (Казань) Прайс-лист Компьютерная мышь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365104"/>
            <a:ext cx="2042592" cy="2042592"/>
          </a:xfrm>
          <a:prstGeom prst="rect">
            <a:avLst/>
          </a:prstGeom>
          <a:noFill/>
        </p:spPr>
      </p:pic>
      <p:pic>
        <p:nvPicPr>
          <p:cNvPr id="9226" name="Picture 10" descr="Специалист по презентациям - Sigma SGM2 - Цифровик.ру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5299" y="4602037"/>
            <a:ext cx="2177141" cy="16352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u="sng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Дополнительные части компьютера: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Принтер - устройство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вывода информации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на бумагу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Сканер – устройство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ввода информации </a:t>
            </a:r>
          </a:p>
          <a:p>
            <a:pPr eaLnBrk="1" hangingPunct="1">
              <a:defRPr/>
            </a:pPr>
            <a:endParaRPr lang="ru-RU" b="1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smtClean="0">
              <a:solidFill>
                <a:srgbClr val="0033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4" name="Picture 2" descr="Драйвера для принтера hp laserjet 1018 скачать бесплатно. - 13 Декабря 2013 - Blog - Press-reli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556792"/>
            <a:ext cx="3050704" cy="2288028"/>
          </a:xfrm>
          <a:prstGeom prst="rect">
            <a:avLst/>
          </a:prstGeom>
          <a:noFill/>
        </p:spPr>
      </p:pic>
      <p:pic>
        <p:nvPicPr>
          <p:cNvPr id="8196" name="Picture 4" descr="Скачать драйвер mustek 2448ta plus &quot; универсальные драйве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15562"/>
            <a:ext cx="3575720" cy="268179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Акустическая система: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68152"/>
            <a:ext cx="8229600" cy="218884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Колонки, наушники - устройство вывода звуковой информации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Микрофон - устройство ввода звуковой информации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7170" name="Picture 2" descr="Купить Genius SP-E200 в г. Воронеж, сравнить цены на Genius SP-E200 в интернет магазинах в г. Воронеж, мнения и отзывы о Geni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3439128"/>
            <a:ext cx="3203848" cy="2942200"/>
          </a:xfrm>
          <a:prstGeom prst="rect">
            <a:avLst/>
          </a:prstGeom>
          <a:noFill/>
        </p:spPr>
      </p:pic>
      <p:pic>
        <p:nvPicPr>
          <p:cNvPr id="7172" name="Picture 4" descr="Beyerdynamic RSX 700 Наушники для плеера купить, цена, обзор и отзывы в Киеве, Харькове, Донецке, Днепропетровске, Одессе в Ук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632738"/>
            <a:ext cx="2293268" cy="2532566"/>
          </a:xfrm>
          <a:prstGeom prst="rect">
            <a:avLst/>
          </a:prstGeom>
          <a:noFill/>
        </p:spPr>
      </p:pic>
      <p:pic>
        <p:nvPicPr>
          <p:cNvPr id="7174" name="Picture 6" descr="Микрофоны Микрофон Dialog М-101B настольный Купить и заказать с доставкой в магазине Закажи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645024"/>
            <a:ext cx="2198305" cy="24746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52400" y="2590800"/>
            <a:ext cx="2305050" cy="23622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514600" y="4343400"/>
            <a:ext cx="2305050" cy="15875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477000" y="4191000"/>
            <a:ext cx="2457450" cy="2438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4284663" y="2667000"/>
            <a:ext cx="2305050" cy="13716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0" y="2667000"/>
            <a:ext cx="25209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>
                <a:solidFill>
                  <a:srgbClr val="0000CC"/>
                </a:solidFill>
              </a:rPr>
              <a:t>ввода информации:</a:t>
            </a:r>
            <a:r>
              <a:rPr lang="ru-RU" sz="2400" b="1">
                <a:solidFill>
                  <a:srgbClr val="003366"/>
                </a:solidFill>
              </a:rPr>
              <a:t>  </a:t>
            </a:r>
            <a:r>
              <a:rPr lang="ru-RU" sz="2400" b="1">
                <a:solidFill>
                  <a:srgbClr val="990033"/>
                </a:solidFill>
              </a:rPr>
              <a:t>мышь   клавиатура  сканер     микрофон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191000" y="2819400"/>
            <a:ext cx="2520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>
                <a:solidFill>
                  <a:srgbClr val="0000CC"/>
                </a:solidFill>
              </a:rPr>
              <a:t>обработки информации</a:t>
            </a:r>
            <a:r>
              <a:rPr lang="ru-RU" sz="2400" b="1">
                <a:solidFill>
                  <a:srgbClr val="003366"/>
                </a:solidFill>
              </a:rPr>
              <a:t>  (</a:t>
            </a:r>
            <a:r>
              <a:rPr lang="ru-RU" sz="2400" b="1">
                <a:solidFill>
                  <a:srgbClr val="990033"/>
                </a:solidFill>
              </a:rPr>
              <a:t>процессор)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362200" y="4419600"/>
            <a:ext cx="2520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>
                <a:solidFill>
                  <a:srgbClr val="0000CC"/>
                </a:solidFill>
              </a:rPr>
              <a:t>хранения информации</a:t>
            </a:r>
            <a:r>
              <a:rPr lang="ru-RU" sz="2400" b="1">
                <a:solidFill>
                  <a:srgbClr val="003366"/>
                </a:solidFill>
              </a:rPr>
              <a:t> </a:t>
            </a:r>
            <a:r>
              <a:rPr lang="ru-RU" sz="2400" b="1">
                <a:solidFill>
                  <a:srgbClr val="990033"/>
                </a:solidFill>
              </a:rPr>
              <a:t>(память)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6324600" y="4267200"/>
            <a:ext cx="25209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2400" b="1">
                <a:solidFill>
                  <a:srgbClr val="0000CC"/>
                </a:solidFill>
              </a:rPr>
              <a:t>вывода информации</a:t>
            </a:r>
            <a:r>
              <a:rPr lang="ru-RU" sz="2400" b="1">
                <a:solidFill>
                  <a:srgbClr val="003366"/>
                </a:solidFill>
              </a:rPr>
              <a:t> </a:t>
            </a:r>
            <a:r>
              <a:rPr lang="ru-RU" sz="2400" b="1">
                <a:solidFill>
                  <a:srgbClr val="990033"/>
                </a:solidFill>
              </a:rPr>
              <a:t>монитор   принтер   колонки           наушники</a:t>
            </a:r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 flipH="1">
            <a:off x="1524000" y="1773238"/>
            <a:ext cx="1176338" cy="7413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>
            <a:off x="7391400" y="1752600"/>
            <a:ext cx="76200" cy="2438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5410200" y="1752600"/>
            <a:ext cx="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>
            <a:off x="3657600" y="1828800"/>
            <a:ext cx="0" cy="2514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533400" y="533400"/>
            <a:ext cx="8064500" cy="1223963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755650" y="692150"/>
            <a:ext cx="77041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sz="4400" b="1">
                <a:solidFill>
                  <a:srgbClr val="0000CC"/>
                </a:solidFill>
              </a:rPr>
              <a:t>Устройства компьютера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3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Магистрально-модульный принцип построения компьютера.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6250"/>
            <a:ext cx="8351838" cy="618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2400" b="1">
                <a:solidFill>
                  <a:srgbClr val="990033"/>
                </a:solidFill>
              </a:rPr>
              <a:t>СТРУКТУРА  ПЕРСОНАЛЬНОГО  КОМПЬЮТЕРА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0" y="549275"/>
            <a:ext cx="9144000" cy="5759450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pic>
        <p:nvPicPr>
          <p:cNvPr id="38916" name="Picture 5" descr="процессор вид4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25438" y="879475"/>
            <a:ext cx="144780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simm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2305050" y="879475"/>
            <a:ext cx="1692275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7"/>
          <p:cNvSpPr>
            <a:spLocks noChangeArrowheads="1"/>
          </p:cNvSpPr>
          <p:nvPr/>
        </p:nvSpPr>
        <p:spPr bwMode="auto">
          <a:xfrm>
            <a:off x="323850" y="2549525"/>
            <a:ext cx="8532813" cy="554038"/>
          </a:xfrm>
          <a:prstGeom prst="rect">
            <a:avLst/>
          </a:prstGeom>
          <a:solidFill>
            <a:schemeClr val="bg1"/>
          </a:solidFill>
          <a:ln w="3810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r>
              <a:rPr lang="ru-RU" b="1">
                <a:solidFill>
                  <a:srgbClr val="990033"/>
                </a:solidFill>
              </a:rPr>
              <a:t>Информационная  магистраль (шина)</a:t>
            </a:r>
          </a:p>
        </p:txBody>
      </p:sp>
      <p:sp>
        <p:nvSpPr>
          <p:cNvPr id="38919" name="Line 8"/>
          <p:cNvSpPr>
            <a:spLocks noChangeShapeType="1"/>
          </p:cNvSpPr>
          <p:nvPr/>
        </p:nvSpPr>
        <p:spPr bwMode="auto">
          <a:xfrm>
            <a:off x="863600" y="212248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0" name="Line 9"/>
          <p:cNvSpPr>
            <a:spLocks noChangeShapeType="1"/>
          </p:cNvSpPr>
          <p:nvPr/>
        </p:nvSpPr>
        <p:spPr bwMode="auto">
          <a:xfrm>
            <a:off x="2952750" y="212248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1" name="Line 10"/>
          <p:cNvSpPr>
            <a:spLocks noChangeShapeType="1"/>
          </p:cNvSpPr>
          <p:nvPr/>
        </p:nvSpPr>
        <p:spPr bwMode="auto">
          <a:xfrm flipH="1" flipV="1">
            <a:off x="3421063" y="212248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2" name="Line 11"/>
          <p:cNvSpPr>
            <a:spLocks noChangeShapeType="1"/>
          </p:cNvSpPr>
          <p:nvPr/>
        </p:nvSpPr>
        <p:spPr bwMode="auto">
          <a:xfrm flipH="1" flipV="1">
            <a:off x="1331913" y="212248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3" name="Oval 12"/>
          <p:cNvSpPr>
            <a:spLocks noChangeArrowheads="1"/>
          </p:cNvSpPr>
          <p:nvPr/>
        </p:nvSpPr>
        <p:spPr bwMode="auto">
          <a:xfrm>
            <a:off x="720725" y="3530600"/>
            <a:ext cx="360363" cy="4270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24" name="Line 13"/>
          <p:cNvSpPr>
            <a:spLocks noChangeShapeType="1"/>
          </p:cNvSpPr>
          <p:nvPr/>
        </p:nvSpPr>
        <p:spPr bwMode="auto">
          <a:xfrm flipH="1" flipV="1">
            <a:off x="901700" y="3103563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5" name="Oval 14"/>
          <p:cNvSpPr>
            <a:spLocks noChangeArrowheads="1"/>
          </p:cNvSpPr>
          <p:nvPr/>
        </p:nvSpPr>
        <p:spPr bwMode="auto">
          <a:xfrm>
            <a:off x="6986588" y="3533775"/>
            <a:ext cx="360362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26" name="Line 15"/>
          <p:cNvSpPr>
            <a:spLocks noChangeShapeType="1"/>
          </p:cNvSpPr>
          <p:nvPr/>
        </p:nvSpPr>
        <p:spPr bwMode="auto">
          <a:xfrm flipH="1">
            <a:off x="7167563" y="31051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7" name="Line 16"/>
          <p:cNvSpPr>
            <a:spLocks noChangeShapeType="1"/>
          </p:cNvSpPr>
          <p:nvPr/>
        </p:nvSpPr>
        <p:spPr bwMode="auto">
          <a:xfrm flipH="1" flipV="1">
            <a:off x="3671888" y="3103563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8" name="Line 17"/>
          <p:cNvSpPr>
            <a:spLocks noChangeShapeType="1"/>
          </p:cNvSpPr>
          <p:nvPr/>
        </p:nvSpPr>
        <p:spPr bwMode="auto">
          <a:xfrm flipH="1">
            <a:off x="3997325" y="3103563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29" name="AutoShape 18"/>
          <p:cNvSpPr>
            <a:spLocks noChangeArrowheads="1"/>
          </p:cNvSpPr>
          <p:nvPr/>
        </p:nvSpPr>
        <p:spPr bwMode="auto">
          <a:xfrm>
            <a:off x="3492500" y="3530600"/>
            <a:ext cx="720725" cy="42703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30" name="Line 19"/>
          <p:cNvSpPr>
            <a:spLocks noChangeShapeType="1"/>
          </p:cNvSpPr>
          <p:nvPr/>
        </p:nvSpPr>
        <p:spPr bwMode="auto">
          <a:xfrm flipH="1" flipV="1">
            <a:off x="3671888" y="39576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1" name="Line 20"/>
          <p:cNvSpPr>
            <a:spLocks noChangeShapeType="1"/>
          </p:cNvSpPr>
          <p:nvPr/>
        </p:nvSpPr>
        <p:spPr bwMode="auto">
          <a:xfrm flipH="1">
            <a:off x="3997325" y="39576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2" name="Line 21"/>
          <p:cNvSpPr>
            <a:spLocks noChangeShapeType="1"/>
          </p:cNvSpPr>
          <p:nvPr/>
        </p:nvSpPr>
        <p:spPr bwMode="auto">
          <a:xfrm flipH="1" flipV="1">
            <a:off x="901700" y="3954463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3" name="Line 22"/>
          <p:cNvSpPr>
            <a:spLocks noChangeShapeType="1"/>
          </p:cNvSpPr>
          <p:nvPr/>
        </p:nvSpPr>
        <p:spPr bwMode="auto">
          <a:xfrm flipH="1">
            <a:off x="7165975" y="39576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4" name="Oval 23"/>
          <p:cNvSpPr>
            <a:spLocks noChangeArrowheads="1"/>
          </p:cNvSpPr>
          <p:nvPr/>
        </p:nvSpPr>
        <p:spPr bwMode="auto">
          <a:xfrm>
            <a:off x="7453313" y="3533775"/>
            <a:ext cx="360362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35" name="Line 24"/>
          <p:cNvSpPr>
            <a:spLocks noChangeShapeType="1"/>
          </p:cNvSpPr>
          <p:nvPr/>
        </p:nvSpPr>
        <p:spPr bwMode="auto">
          <a:xfrm flipH="1">
            <a:off x="7634288" y="31051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6" name="Line 25"/>
          <p:cNvSpPr>
            <a:spLocks noChangeShapeType="1"/>
          </p:cNvSpPr>
          <p:nvPr/>
        </p:nvSpPr>
        <p:spPr bwMode="auto">
          <a:xfrm flipH="1">
            <a:off x="7632700" y="39576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7" name="Oval 26"/>
          <p:cNvSpPr>
            <a:spLocks noChangeArrowheads="1"/>
          </p:cNvSpPr>
          <p:nvPr/>
        </p:nvSpPr>
        <p:spPr bwMode="auto">
          <a:xfrm>
            <a:off x="1189038" y="3530600"/>
            <a:ext cx="360362" cy="4270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38" name="Line 27"/>
          <p:cNvSpPr>
            <a:spLocks noChangeShapeType="1"/>
          </p:cNvSpPr>
          <p:nvPr/>
        </p:nvSpPr>
        <p:spPr bwMode="auto">
          <a:xfrm flipH="1" flipV="1">
            <a:off x="1370013" y="3103563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39" name="Line 28"/>
          <p:cNvSpPr>
            <a:spLocks noChangeShapeType="1"/>
          </p:cNvSpPr>
          <p:nvPr/>
        </p:nvSpPr>
        <p:spPr bwMode="auto">
          <a:xfrm flipH="1" flipV="1">
            <a:off x="1370013" y="3954463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40" name="Rectangle 29"/>
          <p:cNvSpPr>
            <a:spLocks noChangeArrowheads="1"/>
          </p:cNvSpPr>
          <p:nvPr/>
        </p:nvSpPr>
        <p:spPr bwMode="auto">
          <a:xfrm>
            <a:off x="325438" y="4383088"/>
            <a:ext cx="2770187" cy="474662"/>
          </a:xfrm>
          <a:prstGeom prst="rect">
            <a:avLst/>
          </a:prstGeom>
          <a:solidFill>
            <a:schemeClr val="bg1"/>
          </a:solidFill>
          <a:ln w="3810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1600" b="1">
                <a:solidFill>
                  <a:srgbClr val="990033"/>
                </a:solidFill>
              </a:rPr>
              <a:t>Устройства  ввода</a:t>
            </a:r>
          </a:p>
        </p:txBody>
      </p:sp>
      <p:sp>
        <p:nvSpPr>
          <p:cNvPr id="38941" name="Rectangle 30"/>
          <p:cNvSpPr>
            <a:spLocks noChangeArrowheads="1"/>
          </p:cNvSpPr>
          <p:nvPr/>
        </p:nvSpPr>
        <p:spPr bwMode="auto">
          <a:xfrm>
            <a:off x="6119813" y="4383088"/>
            <a:ext cx="2700337" cy="474662"/>
          </a:xfrm>
          <a:prstGeom prst="rect">
            <a:avLst/>
          </a:prstGeom>
          <a:solidFill>
            <a:schemeClr val="bg1"/>
          </a:solidFill>
          <a:ln w="3810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1600" b="1">
                <a:solidFill>
                  <a:srgbClr val="990033"/>
                </a:solidFill>
              </a:rPr>
              <a:t>Устройства  вывода</a:t>
            </a:r>
          </a:p>
        </p:txBody>
      </p:sp>
      <p:sp>
        <p:nvSpPr>
          <p:cNvPr id="38942" name="Rectangle 31"/>
          <p:cNvSpPr>
            <a:spLocks noChangeArrowheads="1"/>
          </p:cNvSpPr>
          <p:nvPr/>
        </p:nvSpPr>
        <p:spPr bwMode="auto">
          <a:xfrm>
            <a:off x="3311525" y="4383088"/>
            <a:ext cx="2628900" cy="474662"/>
          </a:xfrm>
          <a:prstGeom prst="rect">
            <a:avLst/>
          </a:prstGeom>
          <a:solidFill>
            <a:schemeClr val="bg1"/>
          </a:solidFill>
          <a:ln w="38100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ru-RU" sz="1600" b="1">
                <a:solidFill>
                  <a:srgbClr val="990033"/>
                </a:solidFill>
              </a:rPr>
              <a:t>Внешняя  память</a:t>
            </a:r>
          </a:p>
        </p:txBody>
      </p:sp>
      <p:sp>
        <p:nvSpPr>
          <p:cNvPr id="38943" name="Oval 32"/>
          <p:cNvSpPr>
            <a:spLocks noChangeArrowheads="1"/>
          </p:cNvSpPr>
          <p:nvPr/>
        </p:nvSpPr>
        <p:spPr bwMode="auto">
          <a:xfrm>
            <a:off x="7921625" y="3509963"/>
            <a:ext cx="360363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44" name="Line 33"/>
          <p:cNvSpPr>
            <a:spLocks noChangeShapeType="1"/>
          </p:cNvSpPr>
          <p:nvPr/>
        </p:nvSpPr>
        <p:spPr bwMode="auto">
          <a:xfrm flipH="1">
            <a:off x="8102600" y="3081338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45" name="Line 34"/>
          <p:cNvSpPr>
            <a:spLocks noChangeShapeType="1"/>
          </p:cNvSpPr>
          <p:nvPr/>
        </p:nvSpPr>
        <p:spPr bwMode="auto">
          <a:xfrm flipH="1">
            <a:off x="8101013" y="3933825"/>
            <a:ext cx="0" cy="4270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46" name="Oval 35"/>
          <p:cNvSpPr>
            <a:spLocks noChangeArrowheads="1"/>
          </p:cNvSpPr>
          <p:nvPr/>
        </p:nvSpPr>
        <p:spPr bwMode="auto">
          <a:xfrm>
            <a:off x="8388350" y="3509963"/>
            <a:ext cx="360363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47" name="Line 36"/>
          <p:cNvSpPr>
            <a:spLocks noChangeShapeType="1"/>
          </p:cNvSpPr>
          <p:nvPr/>
        </p:nvSpPr>
        <p:spPr bwMode="auto">
          <a:xfrm flipH="1">
            <a:off x="8569325" y="3081338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48" name="Line 37"/>
          <p:cNvSpPr>
            <a:spLocks noChangeShapeType="1"/>
          </p:cNvSpPr>
          <p:nvPr/>
        </p:nvSpPr>
        <p:spPr bwMode="auto">
          <a:xfrm flipH="1">
            <a:off x="8567738" y="3933825"/>
            <a:ext cx="0" cy="4270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49" name="Oval 38"/>
          <p:cNvSpPr>
            <a:spLocks noChangeArrowheads="1"/>
          </p:cNvSpPr>
          <p:nvPr/>
        </p:nvSpPr>
        <p:spPr bwMode="auto">
          <a:xfrm>
            <a:off x="1655763" y="3546475"/>
            <a:ext cx="360362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50" name="Line 39"/>
          <p:cNvSpPr>
            <a:spLocks noChangeShapeType="1"/>
          </p:cNvSpPr>
          <p:nvPr/>
        </p:nvSpPr>
        <p:spPr bwMode="auto">
          <a:xfrm flipH="1" flipV="1">
            <a:off x="1836738" y="31178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1" name="Line 40"/>
          <p:cNvSpPr>
            <a:spLocks noChangeShapeType="1"/>
          </p:cNvSpPr>
          <p:nvPr/>
        </p:nvSpPr>
        <p:spPr bwMode="auto">
          <a:xfrm flipH="1" flipV="1">
            <a:off x="1836738" y="39703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2" name="Oval 41"/>
          <p:cNvSpPr>
            <a:spLocks noChangeArrowheads="1"/>
          </p:cNvSpPr>
          <p:nvPr/>
        </p:nvSpPr>
        <p:spPr bwMode="auto">
          <a:xfrm>
            <a:off x="2124075" y="3546475"/>
            <a:ext cx="360363" cy="425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53" name="Line 42"/>
          <p:cNvSpPr>
            <a:spLocks noChangeShapeType="1"/>
          </p:cNvSpPr>
          <p:nvPr/>
        </p:nvSpPr>
        <p:spPr bwMode="auto">
          <a:xfrm flipH="1" flipV="1">
            <a:off x="2305050" y="31178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4" name="Line 43"/>
          <p:cNvSpPr>
            <a:spLocks noChangeShapeType="1"/>
          </p:cNvSpPr>
          <p:nvPr/>
        </p:nvSpPr>
        <p:spPr bwMode="auto">
          <a:xfrm flipH="1" flipV="1">
            <a:off x="2305050" y="3970338"/>
            <a:ext cx="0" cy="4270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5" name="Line 44"/>
          <p:cNvSpPr>
            <a:spLocks noChangeShapeType="1"/>
          </p:cNvSpPr>
          <p:nvPr/>
        </p:nvSpPr>
        <p:spPr bwMode="auto">
          <a:xfrm flipH="1" flipV="1">
            <a:off x="4643438" y="31178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6" name="Line 45"/>
          <p:cNvSpPr>
            <a:spLocks noChangeShapeType="1"/>
          </p:cNvSpPr>
          <p:nvPr/>
        </p:nvSpPr>
        <p:spPr bwMode="auto">
          <a:xfrm flipH="1">
            <a:off x="4968875" y="3117850"/>
            <a:ext cx="0" cy="4286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7" name="AutoShape 46"/>
          <p:cNvSpPr>
            <a:spLocks noChangeArrowheads="1"/>
          </p:cNvSpPr>
          <p:nvPr/>
        </p:nvSpPr>
        <p:spPr bwMode="auto">
          <a:xfrm>
            <a:off x="4464050" y="3546475"/>
            <a:ext cx="720725" cy="425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58" name="Line 47"/>
          <p:cNvSpPr>
            <a:spLocks noChangeShapeType="1"/>
          </p:cNvSpPr>
          <p:nvPr/>
        </p:nvSpPr>
        <p:spPr bwMode="auto">
          <a:xfrm flipH="1" flipV="1">
            <a:off x="4643438" y="3971925"/>
            <a:ext cx="0" cy="4270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59" name="Line 48"/>
          <p:cNvSpPr>
            <a:spLocks noChangeShapeType="1"/>
          </p:cNvSpPr>
          <p:nvPr/>
        </p:nvSpPr>
        <p:spPr bwMode="auto">
          <a:xfrm flipH="1">
            <a:off x="4968875" y="3971925"/>
            <a:ext cx="0" cy="4270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60" name="Rectangle 49"/>
          <p:cNvSpPr>
            <a:spLocks noChangeArrowheads="1"/>
          </p:cNvSpPr>
          <p:nvPr/>
        </p:nvSpPr>
        <p:spPr bwMode="auto">
          <a:xfrm>
            <a:off x="323850" y="5024438"/>
            <a:ext cx="2771775" cy="111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61" name="Rectangle 50"/>
          <p:cNvSpPr>
            <a:spLocks noChangeArrowheads="1"/>
          </p:cNvSpPr>
          <p:nvPr/>
        </p:nvSpPr>
        <p:spPr bwMode="auto">
          <a:xfrm>
            <a:off x="3313113" y="5024438"/>
            <a:ext cx="2627312" cy="111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62" name="Rectangle 51"/>
          <p:cNvSpPr>
            <a:spLocks noChangeArrowheads="1"/>
          </p:cNvSpPr>
          <p:nvPr/>
        </p:nvSpPr>
        <p:spPr bwMode="auto">
          <a:xfrm>
            <a:off x="6119813" y="5024438"/>
            <a:ext cx="2736850" cy="111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38963" name="Text Box 52"/>
          <p:cNvSpPr txBox="1">
            <a:spLocks noChangeArrowheads="1"/>
          </p:cNvSpPr>
          <p:nvPr/>
        </p:nvSpPr>
        <p:spPr bwMode="auto">
          <a:xfrm>
            <a:off x="4114800" y="609600"/>
            <a:ext cx="50292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400"/>
              <a:t>       </a:t>
            </a:r>
            <a:r>
              <a:rPr lang="ru-RU" sz="1600" b="1">
                <a:solidFill>
                  <a:srgbClr val="FFFF00"/>
                </a:solidFill>
              </a:rPr>
              <a:t>Каждое подключаемое к ПК устройство получает номер, который выполняет роль адреса этого устройства. Информация, передаваемая внешнему устройству, сопровождается его адресом и подается на контроллер.</a:t>
            </a:r>
            <a:endParaRPr lang="ru-RU" sz="1600" b="1" i="1">
              <a:solidFill>
                <a:srgbClr val="FFFF00"/>
              </a:solidFill>
              <a:latin typeface="Century Gothic" pitchFamily="34" charset="0"/>
            </a:endParaRPr>
          </a:p>
        </p:txBody>
      </p:sp>
      <p:pic>
        <p:nvPicPr>
          <p:cNvPr id="38964" name="Picture 53" descr="кла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5" y="5230813"/>
            <a:ext cx="1044575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65" name="Picture 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68425" y="5645150"/>
            <a:ext cx="395288" cy="388938"/>
          </a:xfrm>
          <a:prstGeom prst="rect">
            <a:avLst/>
          </a:prstGeom>
          <a:noFill/>
          <a:ln w="508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38966" name="Picture 55" descr="джойстик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1584325" y="5065713"/>
            <a:ext cx="46831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67" name="Picture 56" descr="сканер geniu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16125" y="5319713"/>
            <a:ext cx="10795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68" name="Picture 57" descr="винчестер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03688" y="5148263"/>
            <a:ext cx="9001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69" name="Picture 58" descr="флопп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475" y="5149850"/>
            <a:ext cx="684213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0" name="Picture 59" descr="Cd2"/>
          <p:cNvPicPr>
            <a:picLocks noChangeAspect="1" noChangeArrowheads="1"/>
          </p:cNvPicPr>
          <p:nvPr/>
        </p:nvPicPr>
        <p:blipFill>
          <a:blip r:embed="rId10" cstate="print">
            <a:lum bright="18000" contrast="-24000"/>
          </a:blip>
          <a:srcRect/>
          <a:stretch>
            <a:fillRect/>
          </a:stretch>
        </p:blipFill>
        <p:spPr bwMode="auto">
          <a:xfrm>
            <a:off x="5111750" y="5272088"/>
            <a:ext cx="79216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1" name="Picture 60" descr="монитор Noci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75575" y="5065713"/>
            <a:ext cx="1020763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2" name="Picture 61" descr="ринтер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025" y="5065713"/>
            <a:ext cx="97155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73" name="Picture 62" descr="3cf700dc965f2fca6e291d9f67e882a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92838" y="5354638"/>
            <a:ext cx="6477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7179" name="Group 75"/>
          <p:cNvGraphicFramePr>
            <a:graphicFrameLocks noGrp="1"/>
          </p:cNvGraphicFramePr>
          <p:nvPr/>
        </p:nvGraphicFramePr>
        <p:xfrm>
          <a:off x="5292725" y="2393950"/>
          <a:ext cx="2022475" cy="822960"/>
        </p:xfrm>
        <a:graphic>
          <a:graphicData uri="http://schemas.openxmlformats.org/drawingml/2006/table">
            <a:tbl>
              <a:tblPr/>
              <a:tblGrid>
                <a:gridCol w="2022475"/>
              </a:tblGrid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Шина  данных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Шина  адреса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Шина  управления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984" name="Text Box 73"/>
          <p:cNvSpPr txBox="1">
            <a:spLocks noChangeArrowheads="1"/>
          </p:cNvSpPr>
          <p:nvPr/>
        </p:nvSpPr>
        <p:spPr bwMode="auto">
          <a:xfrm>
            <a:off x="2159000" y="3573463"/>
            <a:ext cx="1744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b="1">
                <a:solidFill>
                  <a:srgbClr val="990033"/>
                </a:solidFill>
              </a:rPr>
              <a:t>Контроллеры</a:t>
            </a:r>
          </a:p>
        </p:txBody>
      </p:sp>
      <p:sp>
        <p:nvSpPr>
          <p:cNvPr id="38985" name="Text Box 76"/>
          <p:cNvSpPr txBox="1">
            <a:spLocks noChangeArrowheads="1"/>
          </p:cNvSpPr>
          <p:nvPr/>
        </p:nvSpPr>
        <p:spPr bwMode="auto">
          <a:xfrm>
            <a:off x="5257800" y="3581400"/>
            <a:ext cx="1744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b="1">
                <a:solidFill>
                  <a:srgbClr val="990033"/>
                </a:solidFill>
              </a:rPr>
              <a:t>Контроллеры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Вопросы: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9144000" cy="475456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Каково назначение компьютера?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представляет собой компьютер?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части компьютера.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Дополнительные части компьютера.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какому принципу организована информационная связь между устройствами компьютера.  </a:t>
            </a:r>
          </a:p>
          <a:p>
            <a:pPr eaLnBrk="1" hangingPunct="1">
              <a:defRPr/>
            </a:pPr>
            <a:endParaRPr lang="ru-RU" b="1" smtClean="0">
              <a:solidFill>
                <a:srgbClr val="0033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чего человек создал компьютер?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10600" cy="45339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облегчения умственной работы, т.е. для работы с информацией.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 создан в середине </a:t>
            </a:r>
            <a:r>
              <a:rPr lang="en-US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XX </a:t>
            </a: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века</a:t>
            </a:r>
          </a:p>
        </p:txBody>
      </p:sp>
      <p:pic>
        <p:nvPicPr>
          <p:cNvPr id="8196" name="Picture 5" descr="MMj0297078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114800"/>
            <a:ext cx="8763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MMj0283759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953000"/>
            <a:ext cx="19812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 descr="MCBD05172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352800"/>
            <a:ext cx="34544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8" descr="MCj0233807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191000"/>
            <a:ext cx="2198688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9" descr="MCj0155625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304800"/>
            <a:ext cx="105568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 / З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4744"/>
            <a:ext cx="8229600" cy="1612776"/>
          </a:xfrm>
        </p:spPr>
        <p:txBody>
          <a:bodyPr/>
          <a:lstStyle/>
          <a:p>
            <a:pPr marL="96838" indent="14288" eaLnBrk="1" hangingPunct="1">
              <a:buNone/>
              <a:defRPr/>
            </a:pP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Выполнить 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письменно задание в тетради: описать конфигурацию своего 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компьютера.</a:t>
            </a:r>
            <a:endParaRPr lang="en-US" dirty="0" smtClean="0">
              <a:solidFill>
                <a:srgbClr val="66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2769890"/>
            <a:ext cx="820891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Мой ПК состоит из: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Ноутбука</a:t>
            </a:r>
          </a:p>
          <a:p>
            <a:pPr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Мыши</a:t>
            </a:r>
          </a:p>
          <a:p>
            <a:pPr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Колонок, гарнитуры</a:t>
            </a:r>
          </a:p>
          <a:p>
            <a:pPr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Принтера, сканера, копира</a:t>
            </a:r>
          </a:p>
          <a:p>
            <a:pPr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Флеш-накопителя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переносного жесткого диска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 </a:t>
            </a:r>
            <a:endParaRPr lang="ru-RU" b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32856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4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Это универсальное </a:t>
            </a:r>
            <a:r>
              <a:rPr lang="ru-RU" sz="4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техническое средство для работы с информацией.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676" y="299144"/>
            <a:ext cx="3024188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15304"/>
            <a:ext cx="3459162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76064" y="3730352"/>
            <a:ext cx="2971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Леонардо да Винчи</a:t>
            </a:r>
          </a:p>
        </p:txBody>
      </p:sp>
      <p:pic>
        <p:nvPicPr>
          <p:cNvPr id="10246" name="Picture 9" descr="MCj043388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4019550"/>
            <a:ext cx="28384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04800"/>
            <a:ext cx="3505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715000" y="54102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Н. Е. Жуковский</a:t>
            </a:r>
          </a:p>
        </p:txBody>
      </p:sp>
      <p:pic>
        <p:nvPicPr>
          <p:cNvPr id="30722" name="Picture 2" descr="Билеты на самолет киев москва стоимость - Лучшие перелеты в ми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402632"/>
            <a:ext cx="4165698" cy="3122712"/>
          </a:xfrm>
          <a:prstGeom prst="rect">
            <a:avLst/>
          </a:prstGeom>
          <a:noFill/>
        </p:spPr>
      </p:pic>
      <p:pic>
        <p:nvPicPr>
          <p:cNvPr id="30724" name="Picture 4" descr="перелетные птицы - ПЕРЕЛЁТНЫЕ ПТИЦЫ - ПТИЦЫ - Картинки - картинки скачат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48680"/>
            <a:ext cx="3746847" cy="249789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8680"/>
            <a:ext cx="8229600" cy="1354088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4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Есть ли в природе прототип компьютера?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79648" y="5807005"/>
            <a:ext cx="792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ru-RU" sz="3600" b="1" u="sng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Человек – прототип компьютера</a:t>
            </a:r>
            <a:r>
              <a:rPr lang="ru-RU" sz="3600" b="1" u="sng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698" name="Picture 2" descr="Слово и дело Технологии печа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88840"/>
            <a:ext cx="4896544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44463" y="551582"/>
            <a:ext cx="87709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sz="3200" b="1" dirty="0">
                <a:solidFill>
                  <a:schemeClr val="hlink"/>
                </a:solidFill>
              </a:rPr>
              <a:t>АНАЛОГИЯ  МЕЖДУ  КОМПЬЮТЕРОМ  И  ЧЕЛОВЕКОМ</a:t>
            </a:r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6011863" y="3140372"/>
            <a:ext cx="762000" cy="1728788"/>
            <a:chOff x="3792" y="864"/>
            <a:chExt cx="480" cy="768"/>
          </a:xfrm>
        </p:grpSpPr>
        <p:sp>
          <p:nvSpPr>
            <p:cNvPr id="13353" name="Line 7"/>
            <p:cNvSpPr>
              <a:spLocks noChangeShapeType="1"/>
            </p:cNvSpPr>
            <p:nvPr/>
          </p:nvSpPr>
          <p:spPr bwMode="auto">
            <a:xfrm>
              <a:off x="3792" y="864"/>
              <a:ext cx="48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4" name="Line 8"/>
            <p:cNvSpPr>
              <a:spLocks noChangeShapeType="1"/>
            </p:cNvSpPr>
            <p:nvPr/>
          </p:nvSpPr>
          <p:spPr bwMode="auto">
            <a:xfrm>
              <a:off x="3792" y="1104"/>
              <a:ext cx="48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5" name="Line 9"/>
            <p:cNvSpPr>
              <a:spLocks noChangeShapeType="1"/>
            </p:cNvSpPr>
            <p:nvPr/>
          </p:nvSpPr>
          <p:spPr bwMode="auto">
            <a:xfrm>
              <a:off x="3792" y="1392"/>
              <a:ext cx="48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6" name="Line 10"/>
            <p:cNvSpPr>
              <a:spLocks noChangeShapeType="1"/>
            </p:cNvSpPr>
            <p:nvPr/>
          </p:nvSpPr>
          <p:spPr bwMode="auto">
            <a:xfrm>
              <a:off x="3792" y="1632"/>
              <a:ext cx="48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58430" name="Group 62"/>
          <p:cNvGraphicFramePr>
            <a:graphicFrameLocks noGrp="1"/>
          </p:cNvGraphicFramePr>
          <p:nvPr/>
        </p:nvGraphicFramePr>
        <p:xfrm>
          <a:off x="228600" y="2405226"/>
          <a:ext cx="6019800" cy="2967990"/>
        </p:xfrm>
        <a:graphic>
          <a:graphicData uri="http://schemas.openxmlformats.org/drawingml/2006/table">
            <a:tbl>
              <a:tblPr/>
              <a:tblGrid>
                <a:gridCol w="1103313"/>
                <a:gridCol w="1716087"/>
                <a:gridCol w="3200400"/>
              </a:tblGrid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Ч Е Л О В Е К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03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Органы  чувств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Прием  ( ввод ) 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055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М О З Г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Хранение 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Процесс  мышления  ( обработка  информации 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488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Речь, жесты, письмо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Передача (вывод)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C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411" name="Group 43"/>
          <p:cNvGraphicFramePr>
            <a:graphicFrameLocks noGrp="1"/>
          </p:cNvGraphicFramePr>
          <p:nvPr/>
        </p:nvGraphicFramePr>
        <p:xfrm>
          <a:off x="6781800" y="2204864"/>
          <a:ext cx="2133600" cy="2954339"/>
        </p:xfrm>
        <a:graphic>
          <a:graphicData uri="http://schemas.openxmlformats.org/drawingml/2006/table">
            <a:tbl>
              <a:tblPr/>
              <a:tblGrid>
                <a:gridCol w="2133600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</a:rPr>
                        <a:t>КОМПЬЮТЕР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Устройства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ввода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57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Устройства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памяти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57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П Р О Ц Е С С О Р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4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Устройства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Arial" panose="020B0604020202020204" pitchFamily="34" charset="0"/>
                          <a:hlinkClick r:id="rId3" action="ppaction://hlinksldjump"/>
                        </a:rPr>
                        <a:t>вывода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3352" name="Picture 57" descr="BAGOMONY"/>
          <p:cNvPicPr>
            <a:picLocks noChangeAspect="1" noChangeArrowheads="1"/>
          </p:cNvPicPr>
          <p:nvPr/>
        </p:nvPicPr>
        <p:blipFill>
          <a:blip r:embed="rId4" cstate="print"/>
          <a:srcRect l="55789" r="15282" b="78883"/>
          <a:stretch>
            <a:fillRect/>
          </a:stretch>
        </p:blipFill>
        <p:spPr bwMode="auto">
          <a:xfrm>
            <a:off x="250825" y="2420491"/>
            <a:ext cx="10810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 похож на человека интеллектуальными возможностями.</a:t>
            </a:r>
          </a:p>
          <a:p>
            <a:pPr eaLnBrk="1" hangingPunct="1">
              <a:defRPr/>
            </a:pPr>
            <a:r>
              <a:rPr lang="ru-RU" b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Компьютер – модель человека, работающего с информацией.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к уроку1">
  <a:themeElements>
    <a:clrScheme name="презентация к уроку1 4">
      <a:dk1>
        <a:srgbClr val="000000"/>
      </a:dk1>
      <a:lt1>
        <a:srgbClr val="FDEB9D"/>
      </a:lt1>
      <a:dk2>
        <a:srgbClr val="000000"/>
      </a:dk2>
      <a:lt2>
        <a:srgbClr val="E0CE82"/>
      </a:lt2>
      <a:accent1>
        <a:srgbClr val="EAEAEA"/>
      </a:accent1>
      <a:accent2>
        <a:srgbClr val="C2B476"/>
      </a:accent2>
      <a:accent3>
        <a:srgbClr val="FEF3CC"/>
      </a:accent3>
      <a:accent4>
        <a:srgbClr val="000000"/>
      </a:accent4>
      <a:accent5>
        <a:srgbClr val="F3F3F3"/>
      </a:accent5>
      <a:accent6>
        <a:srgbClr val="B0A36A"/>
      </a:accent6>
      <a:hlink>
        <a:srgbClr val="A47900"/>
      </a:hlink>
      <a:folHlink>
        <a:srgbClr val="8C8900"/>
      </a:folHlink>
    </a:clrScheme>
    <a:fontScheme name="презентация к уроку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резентация к уроку1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к уроку1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к уроку1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к уроку1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053">
  <a:themeElements>
    <a:clrScheme name="8_05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05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8_05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05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05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05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05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05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05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 уроку1</Template>
  <TotalTime>269</TotalTime>
  <Words>549</Words>
  <Application>Microsoft Office PowerPoint</Application>
  <PresentationFormat>Экран (4:3)</PresentationFormat>
  <Paragraphs>133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презентация к уроку1</vt:lpstr>
      <vt:lpstr>8_053</vt:lpstr>
      <vt:lpstr>Отгадайте ребус</vt:lpstr>
      <vt:lpstr>Назначение и устройство компьютера.</vt:lpstr>
      <vt:lpstr>Для чего человек создал компьютер?</vt:lpstr>
      <vt:lpstr>Компьютер </vt:lpstr>
      <vt:lpstr>Слайд 5</vt:lpstr>
      <vt:lpstr>Слайд 6</vt:lpstr>
      <vt:lpstr>Слайд 7</vt:lpstr>
      <vt:lpstr>Слайд 8</vt:lpstr>
      <vt:lpstr>Слайд 9</vt:lpstr>
      <vt:lpstr>Чем отличается компьютер от человека?</vt:lpstr>
      <vt:lpstr>Слайд 11</vt:lpstr>
      <vt:lpstr>Слайд 12</vt:lpstr>
      <vt:lpstr>Джон фон Нейман</vt:lpstr>
      <vt:lpstr>Схема ЭВМ фон Неймана</vt:lpstr>
      <vt:lpstr>Слайд 15</vt:lpstr>
      <vt:lpstr>Что собой представляет компьютер? </vt:lpstr>
      <vt:lpstr>Слайд 17</vt:lpstr>
      <vt:lpstr>Системный блок.</vt:lpstr>
      <vt:lpstr>Системный блок содержит:</vt:lpstr>
      <vt:lpstr>Слайд 20</vt:lpstr>
      <vt:lpstr>Слайд 21</vt:lpstr>
      <vt:lpstr>Слайд 22</vt:lpstr>
      <vt:lpstr>Дополнительные части компьютера:</vt:lpstr>
      <vt:lpstr>Акустическая система:</vt:lpstr>
      <vt:lpstr>Слайд 25</vt:lpstr>
      <vt:lpstr>Слайд 26</vt:lpstr>
      <vt:lpstr>Слайд 27</vt:lpstr>
      <vt:lpstr>Слайд 28</vt:lpstr>
      <vt:lpstr>Вопросы:</vt:lpstr>
      <vt:lpstr>Д / З</vt:lpstr>
    </vt:vector>
  </TitlesOfParts>
  <Company>МОУ СОШ №9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Отгадайте ребус</dc:title>
  <dc:creator>User1</dc:creator>
  <cp:lastModifiedBy>Надя</cp:lastModifiedBy>
  <cp:revision>21</cp:revision>
  <cp:lastPrinted>1601-01-01T00:00:00Z</cp:lastPrinted>
  <dcterms:created xsi:type="dcterms:W3CDTF">2010-01-21T10:25:04Z</dcterms:created>
  <dcterms:modified xsi:type="dcterms:W3CDTF">2014-11-14T16:13:28Z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