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8" r:id="rId4"/>
    <p:sldId id="267" r:id="rId5"/>
    <p:sldId id="266" r:id="rId6"/>
    <p:sldId id="264" r:id="rId7"/>
    <p:sldId id="270" r:id="rId8"/>
    <p:sldId id="261" r:id="rId9"/>
    <p:sldId id="260" r:id="rId10"/>
    <p:sldId id="263" r:id="rId11"/>
    <p:sldId id="262" r:id="rId12"/>
    <p:sldId id="269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A29"/>
    <a:srgbClr val="311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9;&#1095;&#1077;&#1073;&#1085;&#1099;&#1077;\3%20&#1082;&#1083;&#1072;&#1089;&#1089;\&#1059;&#1088;&#1086;&#1082;&#1080;%20&#1087;&#1086;%20&#1060;&#1043;&#1054;&#1057;\&#1059;&#1088;.%2025%20&#1050;&#1086;&#1084;&#1087;&#1100;&#1102;&#1090;&#1077;&#1088;%20-%20&#1101;&#1090;&#1086;%20&#1089;&#1080;&#1089;&#1090;&#1077;&#1084;&#1072;\&#1060;&#1080;&#1079;%20&#1084;&#1080;&#1085;&#1091;&#1090;&#1082;&#1072;.wm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28588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Отгадай ребус и узнаешь  о чем пойдёт речь на уроке.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14348" y="1428736"/>
            <a:ext cx="8001043" cy="5116050"/>
            <a:chOff x="714348" y="1428736"/>
            <a:chExt cx="8001043" cy="5116050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00364" y="2357430"/>
              <a:ext cx="3154695" cy="2286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Группа 14"/>
            <p:cNvGrpSpPr/>
            <p:nvPr/>
          </p:nvGrpSpPr>
          <p:grpSpPr>
            <a:xfrm>
              <a:off x="714349" y="1428736"/>
              <a:ext cx="2571768" cy="1571636"/>
              <a:chOff x="0" y="1643050"/>
              <a:chExt cx="3015421" cy="1928826"/>
            </a:xfrm>
          </p:grpSpPr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1643050"/>
                <a:ext cx="2571768" cy="19288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Стрелка вправо 8"/>
              <p:cNvSpPr/>
              <p:nvPr/>
            </p:nvSpPr>
            <p:spPr>
              <a:xfrm rot="1871035">
                <a:off x="1943851" y="2894801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" name="Группа 15"/>
            <p:cNvGrpSpPr/>
            <p:nvPr/>
          </p:nvGrpSpPr>
          <p:grpSpPr>
            <a:xfrm>
              <a:off x="714348" y="4774270"/>
              <a:ext cx="2542666" cy="1634244"/>
              <a:chOff x="714348" y="4774270"/>
              <a:chExt cx="2542666" cy="1634244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000" t="11250" r="8750" b="12500"/>
              <a:stretch>
                <a:fillRect/>
              </a:stretch>
            </p:blipFill>
            <p:spPr bwMode="auto">
              <a:xfrm>
                <a:off x="714348" y="5000636"/>
                <a:ext cx="1500198" cy="14078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" name="Стрелка вправо 9"/>
              <p:cNvSpPr/>
              <p:nvPr/>
            </p:nvSpPr>
            <p:spPr>
              <a:xfrm rot="19674253">
                <a:off x="2185444" y="4774270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" name="Группа 18"/>
            <p:cNvGrpSpPr/>
            <p:nvPr/>
          </p:nvGrpSpPr>
          <p:grpSpPr>
            <a:xfrm>
              <a:off x="6429388" y="1428736"/>
              <a:ext cx="1999081" cy="1714512"/>
              <a:chOff x="6073381" y="1500174"/>
              <a:chExt cx="2642023" cy="2000264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000892" y="1500174"/>
                <a:ext cx="1714512" cy="20002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Стрелка вправо 10"/>
              <p:cNvSpPr/>
              <p:nvPr/>
            </p:nvSpPr>
            <p:spPr>
              <a:xfrm rot="8610812">
                <a:off x="6073381" y="2998211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17"/>
            <p:cNvGrpSpPr/>
            <p:nvPr/>
          </p:nvGrpSpPr>
          <p:grpSpPr>
            <a:xfrm>
              <a:off x="5457380" y="4786322"/>
              <a:ext cx="3258011" cy="1758464"/>
              <a:chOff x="5457380" y="4786322"/>
              <a:chExt cx="3258011" cy="1758464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429388" y="4786322"/>
                <a:ext cx="2286003" cy="1758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4" name="Стрелка вправо 13"/>
              <p:cNvSpPr/>
              <p:nvPr/>
            </p:nvSpPr>
            <p:spPr>
              <a:xfrm rot="13022267">
                <a:off x="5457380" y="4970967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571473" y="4429132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174" name="Picture 6" descr="&amp;KHcy;&amp;ocy;&amp;scy;&amp;tcy;&amp;icy;&amp;ncy;&amp;gcy; &amp;icy;&amp;zcy;&amp;ocy;&amp;bcy;&amp;rcy;&amp;acy;&amp;zhcy;&amp;iecy;&amp;ncy;&amp;icy;&amp;j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1604" y="2214554"/>
            <a:ext cx="6415548" cy="26432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5" name="Заголовок 1"/>
          <p:cNvSpPr txBox="1">
            <a:spLocks/>
          </p:cNvSpPr>
          <p:nvPr/>
        </p:nvSpPr>
        <p:spPr>
          <a:xfrm>
            <a:off x="285720" y="214290"/>
            <a:ext cx="8572560" cy="128588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Перечисли основные устройства компьютера.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называется профессия человека, который создает разные компьютерные программы?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imbirsk.1gs.ru/img/simbirsk_b_128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85992"/>
            <a:ext cx="4914216" cy="37147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6000768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программист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49287">
            <a:off x="691946" y="2516888"/>
            <a:ext cx="1104305" cy="100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b="32649"/>
          <a:stretch>
            <a:fillRect/>
          </a:stretch>
        </p:blipFill>
        <p:spPr bwMode="auto">
          <a:xfrm rot="19413647">
            <a:off x="96050" y="4241496"/>
            <a:ext cx="1838784" cy="92867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r="47710" b="40239"/>
          <a:stretch>
            <a:fillRect/>
          </a:stretch>
        </p:blipFill>
        <p:spPr bwMode="auto">
          <a:xfrm rot="1817523">
            <a:off x="7297878" y="2420176"/>
            <a:ext cx="1446620" cy="1285884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r="36234" b="6882"/>
          <a:stretch>
            <a:fillRect/>
          </a:stretch>
        </p:blipFill>
        <p:spPr bwMode="auto">
          <a:xfrm rot="2395768">
            <a:off x="7601161" y="3855272"/>
            <a:ext cx="1314755" cy="118832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85728"/>
            <a:ext cx="8229600" cy="16541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«Программы для работы программистов называют </a:t>
            </a:r>
            <a:r>
              <a:rPr lang="ru-RU" sz="32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инструментальными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4307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Рассмотри схему.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Повтори назначение различных программ.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643042" y="2000240"/>
            <a:ext cx="5072098" cy="4857760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2214546" y="4429132"/>
            <a:ext cx="2000264" cy="150019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3036083" y="3178967"/>
            <a:ext cx="2357454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214810" y="4429132"/>
            <a:ext cx="2071702" cy="142876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85918" y="3714752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Прикладные  программы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378619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Системные  программы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28926" y="5643578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Инструментальные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программы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2" name="Picture 2" descr="http://simbirsk.1gs.ru/img/simbirsk_b_12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786322"/>
            <a:ext cx="1039514" cy="785794"/>
          </a:xfrm>
          <a:prstGeom prst="rect">
            <a:avLst/>
          </a:prstGeom>
          <a:noFill/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500306"/>
            <a:ext cx="138018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://www.r-city.ru/photos/9380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2500306"/>
            <a:ext cx="1214446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6072198" y="4071942"/>
            <a:ext cx="2714644" cy="257174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8596" y="4071942"/>
            <a:ext cx="2643206" cy="242889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143240" y="1214422"/>
            <a:ext cx="2643206" cy="228601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Заголовок 49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9286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Рассмотри схему.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Объясни её смысл. Назови тему урока.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786190"/>
            <a:ext cx="1500198" cy="123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6592" t="21484" r="3320" b="6250"/>
          <a:stretch>
            <a:fillRect/>
          </a:stretch>
        </p:blipFill>
        <p:spPr bwMode="auto">
          <a:xfrm>
            <a:off x="785785" y="4786322"/>
            <a:ext cx="1785951" cy="131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 cstate="print"/>
          <a:srcRect l="9522" t="20508" r="15771" b="3320"/>
          <a:stretch>
            <a:fillRect/>
          </a:stretch>
        </p:blipFill>
        <p:spPr bwMode="auto">
          <a:xfrm>
            <a:off x="3643306" y="1928802"/>
            <a:ext cx="158812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4929198"/>
            <a:ext cx="197416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" name="TextBox 73"/>
          <p:cNvSpPr txBox="1"/>
          <p:nvPr/>
        </p:nvSpPr>
        <p:spPr>
          <a:xfrm>
            <a:off x="3643306" y="1428736"/>
            <a:ext cx="163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Устройства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42976" y="4214818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Данные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72264" y="4357694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Программы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7" name="Заголовок 49"/>
          <p:cNvSpPr txBox="1">
            <a:spLocks/>
          </p:cNvSpPr>
          <p:nvPr/>
        </p:nvSpPr>
        <p:spPr>
          <a:xfrm>
            <a:off x="428596" y="285728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Тема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урока 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«Компьютер – это система»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Двойная стрелка вверх/вниз 15"/>
          <p:cNvSpPr/>
          <p:nvPr/>
        </p:nvSpPr>
        <p:spPr>
          <a:xfrm rot="2671583">
            <a:off x="2332579" y="2941898"/>
            <a:ext cx="1000132" cy="1357322"/>
          </a:xfrm>
          <a:prstGeom prst="upDownArrow">
            <a:avLst>
              <a:gd name="adj1" fmla="val 58910"/>
              <a:gd name="adj2" fmla="val 247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верх/вниз 16"/>
          <p:cNvSpPr/>
          <p:nvPr/>
        </p:nvSpPr>
        <p:spPr>
          <a:xfrm rot="8004634">
            <a:off x="5765858" y="2937059"/>
            <a:ext cx="1000132" cy="1357322"/>
          </a:xfrm>
          <a:prstGeom prst="upDownArrow">
            <a:avLst>
              <a:gd name="adj1" fmla="val 56268"/>
              <a:gd name="adj2" fmla="val 240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верх/вниз 17"/>
          <p:cNvSpPr/>
          <p:nvPr/>
        </p:nvSpPr>
        <p:spPr>
          <a:xfrm rot="5400000">
            <a:off x="4143372" y="4714884"/>
            <a:ext cx="1000132" cy="2143140"/>
          </a:xfrm>
          <a:prstGeom prst="upDownArrow">
            <a:avLst>
              <a:gd name="adj1" fmla="val 68596"/>
              <a:gd name="adj2" fmla="val 25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Почему на уроке мы рассматривали различные схемы?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29" t="25390" r="40674" b="3320"/>
          <a:stretch>
            <a:fillRect/>
          </a:stretch>
        </p:blipFill>
        <p:spPr bwMode="auto">
          <a:xfrm>
            <a:off x="857224" y="1571613"/>
            <a:ext cx="26373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6592" t="21484" r="4052" b="3320"/>
          <a:stretch>
            <a:fillRect/>
          </a:stretch>
        </p:blipFill>
        <p:spPr bwMode="auto">
          <a:xfrm>
            <a:off x="4643438" y="1428736"/>
            <a:ext cx="35088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6846" t="27344" r="26025"/>
          <a:stretch>
            <a:fillRect/>
          </a:stretch>
        </p:blipFill>
        <p:spPr bwMode="auto">
          <a:xfrm>
            <a:off x="4857752" y="4071942"/>
            <a:ext cx="3143272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l="3662" t="16602" r="3320" b="2343"/>
          <a:stretch>
            <a:fillRect/>
          </a:stretch>
        </p:blipFill>
        <p:spPr bwMode="auto">
          <a:xfrm>
            <a:off x="642910" y="4143380"/>
            <a:ext cx="360718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Прочитай о самом главном в учебнике на с. 72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my-shop.ru/_files/product/3/130/1293427.jpg"/>
          <p:cNvPicPr>
            <a:picLocks noChangeAspect="1" noChangeArrowheads="1"/>
          </p:cNvPicPr>
          <p:nvPr/>
        </p:nvPicPr>
        <p:blipFill>
          <a:blip r:embed="rId2"/>
          <a:srcRect l="39759" t="30844"/>
          <a:stretch>
            <a:fillRect/>
          </a:stretch>
        </p:blipFill>
        <p:spPr bwMode="auto">
          <a:xfrm>
            <a:off x="2786050" y="1571612"/>
            <a:ext cx="3857652" cy="4930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Физминутка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Физ минутк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4414" y="1214422"/>
            <a:ext cx="6858048" cy="4219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Цель урока поможет узнать учебник с. 64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my-shop.ru/_files/product/3/130/1293427.jpg"/>
          <p:cNvPicPr>
            <a:picLocks noChangeAspect="1" noChangeArrowheads="1"/>
          </p:cNvPicPr>
          <p:nvPr/>
        </p:nvPicPr>
        <p:blipFill>
          <a:blip r:embed="rId2"/>
          <a:srcRect l="39759" t="30844"/>
          <a:stretch>
            <a:fillRect/>
          </a:stretch>
        </p:blipFill>
        <p:spPr bwMode="auto">
          <a:xfrm>
            <a:off x="2786050" y="1571612"/>
            <a:ext cx="3857652" cy="4930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214290"/>
            <a:ext cx="8501122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у компьютера внутри?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4" name="Picture 2" descr="http://im0-tub-ru.yandex.net/i?id=84351702-2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285860"/>
            <a:ext cx="1643074" cy="1643074"/>
          </a:xfrm>
          <a:prstGeom prst="rect">
            <a:avLst/>
          </a:prstGeom>
          <a:noFill/>
        </p:spPr>
      </p:pic>
      <p:pic>
        <p:nvPicPr>
          <p:cNvPr id="18436" name="Picture 4" descr="http://computernavigation.ru/wp-content/uploads/2011/11/Sistemnyiy-blok-iznut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643050"/>
            <a:ext cx="3929090" cy="4012687"/>
          </a:xfrm>
          <a:prstGeom prst="rect">
            <a:avLst/>
          </a:prstGeom>
          <a:noFill/>
        </p:spPr>
      </p:pic>
      <p:pic>
        <p:nvPicPr>
          <p:cNvPr id="18438" name="Picture 6" descr="http://img.simpalsmedia.com/999.md/BoardImages/900x900/b3c31278d1e946dfadac18825d3bc35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357562"/>
            <a:ext cx="2561691" cy="170494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072198" y="2786058"/>
            <a:ext cx="22445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Процессор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Стрелка влево 12"/>
          <p:cNvSpPr/>
          <p:nvPr/>
        </p:nvSpPr>
        <p:spPr>
          <a:xfrm rot="20479452">
            <a:off x="2572673" y="2642483"/>
            <a:ext cx="4048411" cy="225365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000760" y="5072074"/>
            <a:ext cx="1638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Память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Стрелка влево 14"/>
          <p:cNvSpPr/>
          <p:nvPr/>
        </p:nvSpPr>
        <p:spPr>
          <a:xfrm rot="412419">
            <a:off x="2501146" y="4419688"/>
            <a:ext cx="3436868" cy="220579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401080" cy="2297106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Подумай, какие дополнительные (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переферийные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) устройства можно подключать к компьютеру?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786322"/>
            <a:ext cx="256319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 descr="http://it-cifra.com.ua/wp-content/uploads/2012/12/prin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428868"/>
            <a:ext cx="1684238" cy="1247747"/>
          </a:xfrm>
          <a:prstGeom prst="rect">
            <a:avLst/>
          </a:prstGeom>
          <a:noFill/>
        </p:spPr>
      </p:pic>
      <p:pic>
        <p:nvPicPr>
          <p:cNvPr id="23556" name="Picture 4" descr="http://im8-tub-ru.yandex.net/i?id=112906152-69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428868"/>
            <a:ext cx="2305065" cy="1428760"/>
          </a:xfrm>
          <a:prstGeom prst="rect">
            <a:avLst/>
          </a:prstGeom>
          <a:noFill/>
        </p:spPr>
      </p:pic>
      <p:pic>
        <p:nvPicPr>
          <p:cNvPr id="23558" name="Picture 6" descr="http://im6-tub-ru.yandex.net/i?id=386167261-08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5286388"/>
            <a:ext cx="1714512" cy="1279486"/>
          </a:xfrm>
          <a:prstGeom prst="rect">
            <a:avLst/>
          </a:prstGeom>
          <a:noFill/>
        </p:spPr>
      </p:pic>
      <p:pic>
        <p:nvPicPr>
          <p:cNvPr id="23560" name="Picture 8" descr="http://im6-tub-ru.yandex.net/i?id=31590124-49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143380"/>
            <a:ext cx="1828800" cy="1428750"/>
          </a:xfrm>
          <a:prstGeom prst="rect">
            <a:avLst/>
          </a:prstGeom>
          <a:noFill/>
        </p:spPr>
      </p:pic>
      <p:cxnSp>
        <p:nvCxnSpPr>
          <p:cNvPr id="10" name="Прямая со стрелкой 9"/>
          <p:cNvCxnSpPr/>
          <p:nvPr/>
        </p:nvCxnSpPr>
        <p:spPr>
          <a:xfrm rot="16200000" flipV="1">
            <a:off x="1714480" y="4214818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714612" y="3714752"/>
            <a:ext cx="1357322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857488" y="4929198"/>
            <a:ext cx="2357454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23558" idx="1"/>
          </p:cNvCxnSpPr>
          <p:nvPr/>
        </p:nvCxnSpPr>
        <p:spPr>
          <a:xfrm>
            <a:off x="2857488" y="5643578"/>
            <a:ext cx="1000132" cy="2825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8572560" cy="10772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что произойдет, если у компьютера убрать какую - то часть?</a:t>
            </a:r>
            <a:endParaRPr lang="ru-RU" sz="32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881309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0000" t="11250" r="8750" b="12500"/>
          <a:stretch>
            <a:fillRect/>
          </a:stretch>
        </p:blipFill>
        <p:spPr bwMode="auto">
          <a:xfrm>
            <a:off x="1571604" y="4810135"/>
            <a:ext cx="1500198" cy="14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143116"/>
            <a:ext cx="2286016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881573"/>
            <a:ext cx="2286003" cy="175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1" name="Группа 40"/>
          <p:cNvGrpSpPr/>
          <p:nvPr/>
        </p:nvGrpSpPr>
        <p:grpSpPr>
          <a:xfrm rot="4744813">
            <a:off x="5738897" y="1768031"/>
            <a:ext cx="1143008" cy="1428760"/>
            <a:chOff x="3286116" y="1571612"/>
            <a:chExt cx="1143008" cy="1428760"/>
          </a:xfrm>
        </p:grpSpPr>
        <p:pic>
          <p:nvPicPr>
            <p:cNvPr id="34" name="Picture 2" descr="http://im0-tub-ru.yandex.net/i?id=84351702-21-72&amp;n=2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86116" y="1571612"/>
              <a:ext cx="857256" cy="857256"/>
            </a:xfrm>
            <a:prstGeom prst="rect">
              <a:avLst/>
            </a:prstGeom>
            <a:noFill/>
          </p:spPr>
        </p:pic>
        <p:cxnSp>
          <p:nvCxnSpPr>
            <p:cNvPr id="37" name="Прямая со стрелкой 36"/>
            <p:cNvCxnSpPr/>
            <p:nvPr/>
          </p:nvCxnSpPr>
          <p:spPr>
            <a:xfrm rot="16200000" flipH="1">
              <a:off x="3929058" y="2500306"/>
              <a:ext cx="642942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 rot="2761795">
            <a:off x="5836552" y="2844487"/>
            <a:ext cx="1166325" cy="1428760"/>
            <a:chOff x="4357686" y="1500174"/>
            <a:chExt cx="1166325" cy="1428760"/>
          </a:xfrm>
        </p:grpSpPr>
        <p:pic>
          <p:nvPicPr>
            <p:cNvPr id="35" name="Picture 6" descr="http://img.simpalsmedia.com/999.md/BoardImages/900x900/b3c31278d1e946dfadac18825d3bc35f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57686" y="1500174"/>
              <a:ext cx="1166325" cy="776254"/>
            </a:xfrm>
            <a:prstGeom prst="rect">
              <a:avLst/>
            </a:prstGeom>
            <a:noFill/>
          </p:spPr>
        </p:pic>
        <p:cxnSp>
          <p:nvCxnSpPr>
            <p:cNvPr id="38" name="Прямая со стрелкой 37"/>
            <p:cNvCxnSpPr/>
            <p:nvPr/>
          </p:nvCxnSpPr>
          <p:spPr>
            <a:xfrm rot="5400000">
              <a:off x="4643438" y="2500306"/>
              <a:ext cx="714380" cy="1428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9" name="Группа 108"/>
          <p:cNvGrpSpPr/>
          <p:nvPr/>
        </p:nvGrpSpPr>
        <p:grpSpPr>
          <a:xfrm>
            <a:off x="285720" y="1857364"/>
            <a:ext cx="5072098" cy="4714884"/>
            <a:chOff x="2143108" y="1357298"/>
            <a:chExt cx="5072098" cy="4714884"/>
          </a:xfrm>
        </p:grpSpPr>
        <p:cxnSp>
          <p:nvCxnSpPr>
            <p:cNvPr id="110" name="Прямая соединительная линия 109"/>
            <p:cNvCxnSpPr>
              <a:endCxn id="113" idx="3"/>
            </p:cNvCxnSpPr>
            <p:nvPr/>
          </p:nvCxnSpPr>
          <p:spPr>
            <a:xfrm rot="10800000" flipV="1">
              <a:off x="2885900" y="3714752"/>
              <a:ext cx="1828976" cy="1666952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1" name="Группа 28"/>
            <p:cNvGrpSpPr/>
            <p:nvPr/>
          </p:nvGrpSpPr>
          <p:grpSpPr>
            <a:xfrm>
              <a:off x="2143108" y="1357298"/>
              <a:ext cx="5072098" cy="4714884"/>
              <a:chOff x="1928794" y="2143116"/>
              <a:chExt cx="5072098" cy="4714884"/>
            </a:xfrm>
          </p:grpSpPr>
          <p:sp>
            <p:nvSpPr>
              <p:cNvPr id="113" name="Овал 112"/>
              <p:cNvSpPr/>
              <p:nvPr/>
            </p:nvSpPr>
            <p:spPr>
              <a:xfrm>
                <a:off x="1928794" y="2143116"/>
                <a:ext cx="5072098" cy="471488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14" name="Группа 23"/>
              <p:cNvGrpSpPr/>
              <p:nvPr/>
            </p:nvGrpSpPr>
            <p:grpSpPr>
              <a:xfrm>
                <a:off x="2143108" y="2143116"/>
                <a:ext cx="4500594" cy="4024406"/>
                <a:chOff x="2143108" y="2143116"/>
                <a:chExt cx="4500594" cy="4024406"/>
              </a:xfrm>
            </p:grpSpPr>
            <p:cxnSp>
              <p:nvCxnSpPr>
                <p:cNvPr id="121" name="Прямая соединительная линия 120"/>
                <p:cNvCxnSpPr/>
                <p:nvPr/>
              </p:nvCxnSpPr>
              <p:spPr>
                <a:xfrm flipV="1">
                  <a:off x="4500562" y="3429000"/>
                  <a:ext cx="2143140" cy="1071570"/>
                </a:xfrm>
                <a:prstGeom prst="line">
                  <a:avLst/>
                </a:prstGeom>
                <a:ln w="254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2" name="Группа 22"/>
                <p:cNvGrpSpPr/>
                <p:nvPr/>
              </p:nvGrpSpPr>
              <p:grpSpPr>
                <a:xfrm>
                  <a:off x="2143108" y="2143116"/>
                  <a:ext cx="4114992" cy="4024406"/>
                  <a:chOff x="2143108" y="2143116"/>
                  <a:chExt cx="4114992" cy="4024406"/>
                </a:xfrm>
              </p:grpSpPr>
              <p:cxnSp>
                <p:nvCxnSpPr>
                  <p:cNvPr id="123" name="Прямая соединительная линия 8"/>
                  <p:cNvCxnSpPr>
                    <a:endCxn id="113" idx="0"/>
                  </p:cNvCxnSpPr>
                  <p:nvPr/>
                </p:nvCxnSpPr>
                <p:spPr>
                  <a:xfrm rot="16200000" flipV="1">
                    <a:off x="3303977" y="3303982"/>
                    <a:ext cx="2357454" cy="35721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Прямая соединительная линия 123"/>
                  <p:cNvCxnSpPr/>
                  <p:nvPr/>
                </p:nvCxnSpPr>
                <p:spPr>
                  <a:xfrm rot="10800000">
                    <a:off x="2143108" y="3643314"/>
                    <a:ext cx="2357454" cy="857256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Прямая соединительная линия 124"/>
                  <p:cNvCxnSpPr>
                    <a:endCxn id="113" idx="5"/>
                  </p:cNvCxnSpPr>
                  <p:nvPr/>
                </p:nvCxnSpPr>
                <p:spPr>
                  <a:xfrm>
                    <a:off x="4500562" y="4500570"/>
                    <a:ext cx="1757538" cy="1666952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5" name="Группа 27"/>
              <p:cNvGrpSpPr/>
              <p:nvPr/>
            </p:nvGrpSpPr>
            <p:grpSpPr>
              <a:xfrm>
                <a:off x="2571736" y="2857496"/>
                <a:ext cx="4251018" cy="3155414"/>
                <a:chOff x="2571736" y="2857496"/>
                <a:chExt cx="4251018" cy="3155414"/>
              </a:xfrm>
            </p:grpSpPr>
            <p:sp>
              <p:nvSpPr>
                <p:cNvPr id="116" name="TextBox 115"/>
                <p:cNvSpPr txBox="1"/>
                <p:nvPr/>
              </p:nvSpPr>
              <p:spPr>
                <a:xfrm>
                  <a:off x="5214942" y="4286256"/>
                  <a:ext cx="160781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Устройства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ввода-вывода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2571736" y="3000372"/>
                  <a:ext cx="192462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Дополнительные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 устройства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>
                  <a:off x="4714876" y="2857496"/>
                  <a:ext cx="137422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Устройства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управления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19" name="TextBox 118"/>
                <p:cNvSpPr txBox="1"/>
                <p:nvPr/>
              </p:nvSpPr>
              <p:spPr>
                <a:xfrm>
                  <a:off x="3929058" y="5643578"/>
                  <a:ext cx="1258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Процессор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0" name="TextBox 119"/>
                <p:cNvSpPr txBox="1"/>
                <p:nvPr/>
              </p:nvSpPr>
              <p:spPr>
                <a:xfrm>
                  <a:off x="2571736" y="4643446"/>
                  <a:ext cx="10715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Память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cxnSp>
          <p:nvCxnSpPr>
            <p:cNvPr id="112" name="Прямая соединительная линия 111"/>
            <p:cNvCxnSpPr>
              <a:endCxn id="113" idx="3"/>
            </p:cNvCxnSpPr>
            <p:nvPr/>
          </p:nvCxnSpPr>
          <p:spPr>
            <a:xfrm rot="10800000" flipV="1">
              <a:off x="2885900" y="3714752"/>
              <a:ext cx="1828976" cy="1666952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8"/>
          <a:srcRect l="9522" t="20508" r="15771" b="3320"/>
          <a:stretch>
            <a:fillRect/>
          </a:stretch>
        </p:blipFill>
        <p:spPr bwMode="auto">
          <a:xfrm>
            <a:off x="5357818" y="2428868"/>
            <a:ext cx="336308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Прямоугольник 53"/>
          <p:cNvSpPr/>
          <p:nvPr/>
        </p:nvSpPr>
        <p:spPr>
          <a:xfrm>
            <a:off x="357158" y="214290"/>
            <a:ext cx="8572560" cy="10772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схему. </a:t>
            </a:r>
          </a:p>
          <a:p>
            <a:pPr algn="ctr"/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Запомни назначение устройств.</a:t>
            </a:r>
            <a:endParaRPr lang="ru-RU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14290"/>
            <a:ext cx="7072362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Вспомни, что умеет компьютер?</a:t>
            </a:r>
            <a:endParaRPr lang="ru-RU" sz="36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1142984"/>
            <a:ext cx="370101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Обрабатывать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данные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928662" y="1071546"/>
            <a:ext cx="5286412" cy="5357850"/>
            <a:chOff x="928662" y="1071546"/>
            <a:chExt cx="5286412" cy="5357850"/>
          </a:xfrm>
        </p:grpSpPr>
        <p:pic>
          <p:nvPicPr>
            <p:cNvPr id="16386" name="Picture 2" descr="http://im4-tub-ru.yandex.net/i?id=18913192-15-72&amp;n=2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62" y="1071546"/>
              <a:ext cx="2349517" cy="2173570"/>
            </a:xfrm>
            <a:prstGeom prst="rect">
              <a:avLst/>
            </a:prstGeom>
            <a:noFill/>
          </p:spPr>
        </p:pic>
        <p:pic>
          <p:nvPicPr>
            <p:cNvPr id="16390" name="Picture 6" descr="http://sorus.ucoz.ru/_fr/87/3133414.jpg"/>
            <p:cNvPicPr>
              <a:picLocks noChangeAspect="1" noChangeArrowheads="1"/>
            </p:cNvPicPr>
            <p:nvPr/>
          </p:nvPicPr>
          <p:blipFill>
            <a:blip r:embed="rId3"/>
            <a:srcRect l="3764" t="6499" r="45420" b="51906"/>
            <a:stretch>
              <a:fillRect/>
            </a:stretch>
          </p:blipFill>
          <p:spPr bwMode="auto">
            <a:xfrm>
              <a:off x="928662" y="3473341"/>
              <a:ext cx="5286412" cy="2956055"/>
            </a:xfrm>
            <a:prstGeom prst="rect">
              <a:avLst/>
            </a:prstGeom>
            <a:noFill/>
          </p:spPr>
        </p:pic>
        <p:sp>
          <p:nvSpPr>
            <p:cNvPr id="11" name="Стрелка вправо 10"/>
            <p:cNvSpPr/>
            <p:nvPr/>
          </p:nvSpPr>
          <p:spPr>
            <a:xfrm>
              <a:off x="3376075" y="1810560"/>
              <a:ext cx="978965" cy="55426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71472" y="928670"/>
            <a:ext cx="3429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Получать,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передавать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данные.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000232" y="1214422"/>
            <a:ext cx="6608371" cy="5286412"/>
            <a:chOff x="1908850" y="928670"/>
            <a:chExt cx="6608371" cy="5286412"/>
          </a:xfrm>
        </p:grpSpPr>
        <p:pic>
          <p:nvPicPr>
            <p:cNvPr id="19" name="Picture 10" descr="http://ftp.dlink.ru/pub/Router/DI-624/Image/DI-624_diagram.jpg"/>
            <p:cNvPicPr>
              <a:picLocks noChangeAspect="1" noChangeArrowheads="1"/>
            </p:cNvPicPr>
            <p:nvPr/>
          </p:nvPicPr>
          <p:blipFill>
            <a:blip r:embed="rId4"/>
            <a:srcRect l="6250" r="11249" b="4320"/>
            <a:stretch>
              <a:fillRect/>
            </a:stretch>
          </p:blipFill>
          <p:spPr bwMode="auto">
            <a:xfrm>
              <a:off x="3434721" y="928670"/>
              <a:ext cx="5082500" cy="5286412"/>
            </a:xfrm>
            <a:prstGeom prst="rect">
              <a:avLst/>
            </a:prstGeom>
            <a:noFill/>
          </p:spPr>
        </p:pic>
        <p:sp>
          <p:nvSpPr>
            <p:cNvPr id="21" name="Стрелка вправо 20"/>
            <p:cNvSpPr/>
            <p:nvPr/>
          </p:nvSpPr>
          <p:spPr>
            <a:xfrm rot="13494087">
              <a:off x="1908850" y="3355101"/>
              <a:ext cx="1671993" cy="634369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785794"/>
            <a:ext cx="4027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Сохранять</a:t>
            </a:r>
          </a:p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данные.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928926" y="2357430"/>
            <a:ext cx="5467261" cy="3840318"/>
            <a:chOff x="2819483" y="3017682"/>
            <a:chExt cx="5467261" cy="3840318"/>
          </a:xfrm>
        </p:grpSpPr>
        <p:pic>
          <p:nvPicPr>
            <p:cNvPr id="16392" name="Picture 8" descr="http://im4-tub-ru.yandex.net/i?id=139016886-00-72&amp;n=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66348" y="3058797"/>
              <a:ext cx="4520396" cy="3799203"/>
            </a:xfrm>
            <a:prstGeom prst="rect">
              <a:avLst/>
            </a:prstGeom>
            <a:noFill/>
          </p:spPr>
        </p:pic>
        <p:sp>
          <p:nvSpPr>
            <p:cNvPr id="15" name="Стрелка вправо 14"/>
            <p:cNvSpPr/>
            <p:nvPr/>
          </p:nvSpPr>
          <p:spPr>
            <a:xfrm rot="13494087">
              <a:off x="2819483" y="3017682"/>
              <a:ext cx="695445" cy="584493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0" grpId="0"/>
      <p:bldP spid="20" grpId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Какие данные может обрабатывать компьютер?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571868" y="4429132"/>
            <a:ext cx="2143140" cy="20002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Данные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15008" y="2428868"/>
            <a:ext cx="2357454" cy="20002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числовые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1571612"/>
            <a:ext cx="2286016" cy="192882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текстовые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42976" y="2357430"/>
            <a:ext cx="2357454" cy="200026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мульти-</a:t>
            </a: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</a:rPr>
              <a:t>медийные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2910" y="4429132"/>
            <a:ext cx="2357454" cy="20002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звуковые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57950" y="4429132"/>
            <a:ext cx="2286016" cy="200026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графиче-ские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4357686" y="3500438"/>
            <a:ext cx="500066" cy="857256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8735753">
            <a:off x="3312096" y="3877742"/>
            <a:ext cx="500066" cy="87728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6200000">
            <a:off x="3047951" y="5167363"/>
            <a:ext cx="514501" cy="60967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3086415">
            <a:off x="5392325" y="3887920"/>
            <a:ext cx="500066" cy="87728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6200000" flipV="1">
            <a:off x="5760144" y="5098376"/>
            <a:ext cx="514501" cy="604773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00034" y="285728"/>
            <a:ext cx="8229600" cy="1143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Рассмотри схему.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Запомни, какими бывают данные.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Что компьютеру необходимо для работы с данными?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r="36234" b="6882"/>
          <a:stretch>
            <a:fillRect/>
          </a:stretch>
        </p:blipFill>
        <p:spPr bwMode="auto">
          <a:xfrm>
            <a:off x="714348" y="2143116"/>
            <a:ext cx="2500330" cy="225989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r="47710" b="40239"/>
          <a:stretch>
            <a:fillRect/>
          </a:stretch>
        </p:blipFill>
        <p:spPr bwMode="auto">
          <a:xfrm>
            <a:off x="6000760" y="2071678"/>
            <a:ext cx="2571768" cy="2286016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 b="32649"/>
          <a:stretch>
            <a:fillRect/>
          </a:stretch>
        </p:blipFill>
        <p:spPr bwMode="auto">
          <a:xfrm>
            <a:off x="642910" y="4500570"/>
            <a:ext cx="4243387" cy="2143125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4500570"/>
            <a:ext cx="2357454" cy="215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00034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Назови, какими 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программами пользуешься ты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 Для каких целей?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071678"/>
            <a:ext cx="2219328" cy="228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9144000" cy="200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«Программы, которые использует человек для работы, обучения или игр называют 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+mj-lt"/>
                <a:ea typeface="+mj-ea"/>
                <a:cs typeface="+mj-cs"/>
              </a:rPr>
              <a:t>прикладными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1" grpId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178595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Выбери из списка только те действия, которые компьютер может выполнить без участия человека.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2285992"/>
            <a:ext cx="8229600" cy="421484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проверить устройство памяти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закодировать данные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нарисовать рисунок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передать сигнал от памяти к процессору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автоматически сохранять файлы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напечатать текст на клавиатуре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регулярно проверять на вирусы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4282" y="857232"/>
            <a:ext cx="8643998" cy="450059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«Программы, предназначенные для работы компьютера называют </a:t>
            </a:r>
            <a:r>
              <a:rPr lang="ru-RU" sz="54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системными</a:t>
            </a: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».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269</Words>
  <Application>Microsoft Office PowerPoint</Application>
  <PresentationFormat>Экран (4:3)</PresentationFormat>
  <Paragraphs>68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Отгадай ребус и узнаешь  о чем пойдёт речь на уроке.</vt:lpstr>
      <vt:lpstr>Цель урока поможет узнать учебник с. 64</vt:lpstr>
      <vt:lpstr>Презентация PowerPoint</vt:lpstr>
      <vt:lpstr>Подумай, какие дополнительные (переферийные) устройства можно подключать к компьютеру?</vt:lpstr>
      <vt:lpstr>Презентация PowerPoint</vt:lpstr>
      <vt:lpstr>Презентация PowerPoint</vt:lpstr>
      <vt:lpstr>Какие данные может обрабатывать компьютер?</vt:lpstr>
      <vt:lpstr>Что компьютеру необходимо для работы с данными?</vt:lpstr>
      <vt:lpstr>Выбери из списка только те действия, которые компьютер может выполнить без участия человека.</vt:lpstr>
      <vt:lpstr>Как называется профессия человека, который создает разные компьютерные программы?</vt:lpstr>
      <vt:lpstr> Рассмотри схему. Повтори назначение различных программ.  </vt:lpstr>
      <vt:lpstr>Рассмотри схему.  Объясни её смысл. Назови тему урока.</vt:lpstr>
      <vt:lpstr>Почему на уроке мы рассматривали различные схемы?</vt:lpstr>
      <vt:lpstr>Прочитай о самом главном в учебнике на с. 72</vt:lpstr>
      <vt:lpstr>Физминутка: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Евгений</cp:lastModifiedBy>
  <cp:revision>56</cp:revision>
  <dcterms:modified xsi:type="dcterms:W3CDTF">2015-05-06T14:20:51Z</dcterms:modified>
</cp:coreProperties>
</file>