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1" r:id="rId3"/>
    <p:sldId id="262" r:id="rId4"/>
    <p:sldId id="257" r:id="rId5"/>
    <p:sldId id="263" r:id="rId6"/>
    <p:sldId id="264" r:id="rId7"/>
    <p:sldId id="258" r:id="rId8"/>
    <p:sldId id="266" r:id="rId9"/>
    <p:sldId id="265" r:id="rId10"/>
    <p:sldId id="269" r:id="rId11"/>
    <p:sldId id="268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39B73-8677-4E49-A9DE-FD805D73D406}" type="datetimeFigureOut">
              <a:rPr lang="ru-RU" smtClean="0"/>
              <a:t>23.04.2015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504AB-2C1F-4732-8E47-80367A98872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39B73-8677-4E49-A9DE-FD805D73D406}" type="datetimeFigureOut">
              <a:rPr lang="ru-RU" smtClean="0"/>
              <a:t>23.04.2015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504AB-2C1F-4732-8E47-80367A98872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39B73-8677-4E49-A9DE-FD805D73D406}" type="datetimeFigureOut">
              <a:rPr lang="ru-RU" smtClean="0"/>
              <a:t>23.04.2015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504AB-2C1F-4732-8E47-80367A98872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39B73-8677-4E49-A9DE-FD805D73D406}" type="datetimeFigureOut">
              <a:rPr lang="ru-RU" smtClean="0"/>
              <a:t>23.04.2015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504AB-2C1F-4732-8E47-80367A98872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39B73-8677-4E49-A9DE-FD805D73D406}" type="datetimeFigureOut">
              <a:rPr lang="ru-RU" smtClean="0"/>
              <a:t>23.04.2015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504AB-2C1F-4732-8E47-80367A98872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39B73-8677-4E49-A9DE-FD805D73D406}" type="datetimeFigureOut">
              <a:rPr lang="ru-RU" smtClean="0"/>
              <a:t>23.04.2015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504AB-2C1F-4732-8E47-80367A98872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39B73-8677-4E49-A9DE-FD805D73D406}" type="datetimeFigureOut">
              <a:rPr lang="ru-RU" smtClean="0"/>
              <a:t>23.04.2015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504AB-2C1F-4732-8E47-80367A98872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39B73-8677-4E49-A9DE-FD805D73D406}" type="datetimeFigureOut">
              <a:rPr lang="ru-RU" smtClean="0"/>
              <a:t>23.04.2015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504AB-2C1F-4732-8E47-80367A98872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39B73-8677-4E49-A9DE-FD805D73D406}" type="datetimeFigureOut">
              <a:rPr lang="ru-RU" smtClean="0"/>
              <a:t>23.04.2015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504AB-2C1F-4732-8E47-80367A98872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39B73-8677-4E49-A9DE-FD805D73D406}" type="datetimeFigureOut">
              <a:rPr lang="ru-RU" smtClean="0"/>
              <a:t>23.04.2015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504AB-2C1F-4732-8E47-80367A98872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39B73-8677-4E49-A9DE-FD805D73D406}" type="datetimeFigureOut">
              <a:rPr lang="ru-RU" smtClean="0"/>
              <a:t>23.04.2015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504AB-2C1F-4732-8E47-80367A98872E}" type="slidenum">
              <a:rPr lang="ru-RU" smtClean="0"/>
              <a:t>‹#›</a:t>
            </a:fld>
            <a:endParaRPr lang="ru-RU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0B39B73-8677-4E49-A9DE-FD805D73D406}" type="datetimeFigureOut">
              <a:rPr lang="ru-RU" smtClean="0"/>
              <a:t>23.04.2015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ABF504AB-2C1F-4732-8E47-80367A98872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5985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75724"/>
            <a:ext cx="7920880" cy="4769500"/>
          </a:xfrm>
        </p:spPr>
        <p:txBody>
          <a:bodyPr/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Закономерность – </a:t>
            </a:r>
            <a:r>
              <a:rPr lang="ru-RU" sz="4400" dirty="0" smtClean="0">
                <a:solidFill>
                  <a:srgbClr val="002060"/>
                </a:solidFill>
              </a:rPr>
              <a:t>постоянно повторяющаяся взаимосвязь явлений или предметов.</a:t>
            </a:r>
            <a:endParaRPr lang="ru-RU" sz="4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6817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Домашнее задание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23928" y="1600200"/>
            <a:ext cx="4762872" cy="4525963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4000" b="1" dirty="0">
                <a:solidFill>
                  <a:srgbClr val="002060"/>
                </a:solidFill>
              </a:rPr>
              <a:t>№ </a:t>
            </a:r>
            <a:r>
              <a:rPr lang="ru-RU" sz="4000" b="1" dirty="0" smtClean="0">
                <a:solidFill>
                  <a:srgbClr val="002060"/>
                </a:solidFill>
              </a:rPr>
              <a:t>8, 10, 13 </a:t>
            </a:r>
          </a:p>
          <a:p>
            <a:pPr algn="ctr">
              <a:buFontTx/>
              <a:buNone/>
            </a:pPr>
            <a:r>
              <a:rPr lang="ru-RU" sz="4000" b="1" dirty="0" smtClean="0">
                <a:solidFill>
                  <a:srgbClr val="002060"/>
                </a:solidFill>
              </a:rPr>
              <a:t>с. 34-36</a:t>
            </a:r>
            <a:endParaRPr lang="ru-RU" sz="4000" b="1" dirty="0">
              <a:solidFill>
                <a:srgbClr val="002060"/>
              </a:solidFill>
            </a:endParaRPr>
          </a:p>
        </p:txBody>
      </p:sp>
      <p:pic>
        <p:nvPicPr>
          <p:cNvPr id="2050" name="Picture 2" descr="C:\Users\Администратор\Desktop\35ccc1c330cf0a8bd24e55e86d67228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060848"/>
            <a:ext cx="3892957" cy="3927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1197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20688"/>
            <a:ext cx="9144000" cy="4320480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Аналогия – </a:t>
            </a: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>(</a:t>
            </a:r>
            <a:r>
              <a:rPr lang="ru-RU" sz="4000" dirty="0"/>
              <a:t>от греч. </a:t>
            </a:r>
            <a:r>
              <a:rPr lang="ru-RU" sz="4000" dirty="0" err="1" smtClean="0"/>
              <a:t>analogia</a:t>
            </a:r>
            <a:r>
              <a:rPr lang="ru-RU" sz="4000" dirty="0" smtClean="0"/>
              <a:t>—соответствие</a:t>
            </a:r>
            <a:r>
              <a:rPr lang="ru-RU" sz="4000" dirty="0"/>
              <a:t>) </a:t>
            </a: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>— </a:t>
            </a:r>
            <a:r>
              <a:rPr lang="ru-RU" sz="4000" dirty="0">
                <a:solidFill>
                  <a:srgbClr val="002060"/>
                </a:solidFill>
              </a:rPr>
              <a:t>сходство между предметами, явлениями.</a:t>
            </a:r>
          </a:p>
        </p:txBody>
      </p:sp>
    </p:spTree>
    <p:extLst>
      <p:ext uri="{BB962C8B-B14F-4D97-AF65-F5344CB8AC3E}">
        <p14:creationId xmlns:p14="http://schemas.microsoft.com/office/powerpoint/2010/main" val="1836926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WordArt 4"/>
          <p:cNvSpPr>
            <a:spLocks noChangeArrowheads="1" noChangeShapeType="1" noTextEdit="1"/>
          </p:cNvSpPr>
          <p:nvPr/>
        </p:nvSpPr>
        <p:spPr bwMode="auto">
          <a:xfrm>
            <a:off x="1943100" y="296863"/>
            <a:ext cx="5616575" cy="5810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000" b="1" i="1" kern="1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Проверка домашнего задания</a:t>
            </a:r>
          </a:p>
        </p:txBody>
      </p:sp>
      <p:sp>
        <p:nvSpPr>
          <p:cNvPr id="25605" name="Text Box 5"/>
          <p:cNvSpPr txBox="1">
            <a:spLocks noChangeArrowheads="1"/>
          </p:cNvSpPr>
          <p:nvPr/>
        </p:nvSpPr>
        <p:spPr bwMode="auto">
          <a:xfrm>
            <a:off x="539750" y="908050"/>
            <a:ext cx="658971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  Соедини линиями похожие рисунки.</a:t>
            </a:r>
          </a:p>
        </p:txBody>
      </p:sp>
      <p:sp>
        <p:nvSpPr>
          <p:cNvPr id="25607" name="Line 7"/>
          <p:cNvSpPr>
            <a:spLocks noChangeShapeType="1"/>
          </p:cNvSpPr>
          <p:nvPr/>
        </p:nvSpPr>
        <p:spPr bwMode="auto">
          <a:xfrm>
            <a:off x="2268538" y="2097088"/>
            <a:ext cx="935037" cy="3744912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608" name="Line 8"/>
          <p:cNvSpPr>
            <a:spLocks noChangeShapeType="1"/>
          </p:cNvSpPr>
          <p:nvPr/>
        </p:nvSpPr>
        <p:spPr bwMode="auto">
          <a:xfrm>
            <a:off x="5976938" y="5842000"/>
            <a:ext cx="8636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609" name="Line 9"/>
          <p:cNvSpPr>
            <a:spLocks noChangeShapeType="1"/>
          </p:cNvSpPr>
          <p:nvPr/>
        </p:nvSpPr>
        <p:spPr bwMode="auto">
          <a:xfrm flipV="1">
            <a:off x="2303463" y="2492375"/>
            <a:ext cx="755650" cy="1728788"/>
          </a:xfrm>
          <a:prstGeom prst="line">
            <a:avLst/>
          </a:prstGeom>
          <a:noFill/>
          <a:ln w="38100">
            <a:solidFill>
              <a:srgbClr val="800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610" name="Line 10"/>
          <p:cNvSpPr>
            <a:spLocks noChangeShapeType="1"/>
          </p:cNvSpPr>
          <p:nvPr/>
        </p:nvSpPr>
        <p:spPr bwMode="auto">
          <a:xfrm>
            <a:off x="6335713" y="2205038"/>
            <a:ext cx="504825" cy="0"/>
          </a:xfrm>
          <a:prstGeom prst="line">
            <a:avLst/>
          </a:prstGeom>
          <a:noFill/>
          <a:ln w="38100">
            <a:solidFill>
              <a:srgbClr val="800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611" name="Line 11"/>
          <p:cNvSpPr>
            <a:spLocks noChangeShapeType="1"/>
          </p:cNvSpPr>
          <p:nvPr/>
        </p:nvSpPr>
        <p:spPr bwMode="auto">
          <a:xfrm flipV="1">
            <a:off x="2232025" y="3824288"/>
            <a:ext cx="1044575" cy="194468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612" name="Line 12"/>
          <p:cNvSpPr>
            <a:spLocks noChangeShapeType="1"/>
          </p:cNvSpPr>
          <p:nvPr/>
        </p:nvSpPr>
        <p:spPr bwMode="auto">
          <a:xfrm flipH="1">
            <a:off x="5832475" y="4005263"/>
            <a:ext cx="973138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613" name="Rectangle 13"/>
          <p:cNvSpPr>
            <a:spLocks noChangeArrowheads="1"/>
          </p:cNvSpPr>
          <p:nvPr/>
        </p:nvSpPr>
        <p:spPr bwMode="auto">
          <a:xfrm>
            <a:off x="539750" y="981075"/>
            <a:ext cx="360363" cy="4318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25614" name="Picture 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1557338"/>
            <a:ext cx="2128838" cy="5076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15" name="Picture 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1449388"/>
            <a:ext cx="2101850" cy="5040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5637" name="Group 37"/>
          <p:cNvGraphicFramePr>
            <a:graphicFrameLocks noGrp="1"/>
          </p:cNvGraphicFramePr>
          <p:nvPr/>
        </p:nvGraphicFramePr>
        <p:xfrm>
          <a:off x="2879725" y="1952625"/>
          <a:ext cx="3419475" cy="518160"/>
        </p:xfrm>
        <a:graphic>
          <a:graphicData uri="http://schemas.openxmlformats.org/drawingml/2006/table">
            <a:tbl>
              <a:tblPr/>
              <a:tblGrid>
                <a:gridCol w="427038"/>
                <a:gridCol w="428625"/>
                <a:gridCol w="427037"/>
                <a:gridCol w="427038"/>
                <a:gridCol w="427037"/>
                <a:gridCol w="428625"/>
                <a:gridCol w="427038"/>
                <a:gridCol w="427037"/>
              </a:tblGrid>
              <a:tr h="460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5665" name="Group 65"/>
          <p:cNvGraphicFramePr>
            <a:graphicFrameLocks noGrp="1"/>
          </p:cNvGraphicFramePr>
          <p:nvPr/>
        </p:nvGraphicFramePr>
        <p:xfrm>
          <a:off x="3203575" y="4797425"/>
          <a:ext cx="2781300" cy="1828800"/>
        </p:xfrm>
        <a:graphic>
          <a:graphicData uri="http://schemas.openxmlformats.org/drawingml/2006/table">
            <a:tbl>
              <a:tblPr/>
              <a:tblGrid>
                <a:gridCol w="695325"/>
                <a:gridCol w="695325"/>
                <a:gridCol w="695325"/>
                <a:gridCol w="695325"/>
              </a:tblGrid>
              <a:tr h="4191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06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25667" name="Group 67"/>
          <p:cNvGrpSpPr>
            <a:grpSpLocks/>
          </p:cNvGrpSpPr>
          <p:nvPr/>
        </p:nvGrpSpPr>
        <p:grpSpPr bwMode="auto">
          <a:xfrm>
            <a:off x="3492500" y="2708275"/>
            <a:ext cx="2089150" cy="1728788"/>
            <a:chOff x="2993" y="1457"/>
            <a:chExt cx="1316" cy="1089"/>
          </a:xfrm>
        </p:grpSpPr>
        <p:sp>
          <p:nvSpPr>
            <p:cNvPr id="25668" name="Line 68"/>
            <p:cNvSpPr>
              <a:spLocks noChangeShapeType="1"/>
            </p:cNvSpPr>
            <p:nvPr/>
          </p:nvSpPr>
          <p:spPr bwMode="auto">
            <a:xfrm flipH="1">
              <a:off x="3470" y="1480"/>
              <a:ext cx="272" cy="4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669" name="Line 69"/>
            <p:cNvSpPr>
              <a:spLocks noChangeShapeType="1"/>
            </p:cNvSpPr>
            <p:nvPr/>
          </p:nvSpPr>
          <p:spPr bwMode="auto">
            <a:xfrm>
              <a:off x="3742" y="1457"/>
              <a:ext cx="317" cy="45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670" name="Line 70"/>
            <p:cNvSpPr>
              <a:spLocks noChangeShapeType="1"/>
            </p:cNvSpPr>
            <p:nvPr/>
          </p:nvSpPr>
          <p:spPr bwMode="auto">
            <a:xfrm flipH="1">
              <a:off x="3129" y="1933"/>
              <a:ext cx="295" cy="27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671" name="Line 71"/>
            <p:cNvSpPr>
              <a:spLocks noChangeShapeType="1"/>
            </p:cNvSpPr>
            <p:nvPr/>
          </p:nvSpPr>
          <p:spPr bwMode="auto">
            <a:xfrm flipH="1">
              <a:off x="3878" y="2228"/>
              <a:ext cx="204" cy="27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672" name="Line 72"/>
            <p:cNvSpPr>
              <a:spLocks noChangeShapeType="1"/>
            </p:cNvSpPr>
            <p:nvPr/>
          </p:nvSpPr>
          <p:spPr bwMode="auto">
            <a:xfrm>
              <a:off x="4082" y="1911"/>
              <a:ext cx="0" cy="61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673" name="Line 73"/>
            <p:cNvSpPr>
              <a:spLocks noChangeShapeType="1"/>
            </p:cNvSpPr>
            <p:nvPr/>
          </p:nvSpPr>
          <p:spPr bwMode="auto">
            <a:xfrm>
              <a:off x="3447" y="1933"/>
              <a:ext cx="0" cy="29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674" name="Line 74"/>
            <p:cNvSpPr>
              <a:spLocks noChangeShapeType="1"/>
            </p:cNvSpPr>
            <p:nvPr/>
          </p:nvSpPr>
          <p:spPr bwMode="auto">
            <a:xfrm flipH="1" flipV="1">
              <a:off x="3447" y="1911"/>
              <a:ext cx="294" cy="31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675" name="Line 75"/>
            <p:cNvSpPr>
              <a:spLocks noChangeShapeType="1"/>
            </p:cNvSpPr>
            <p:nvPr/>
          </p:nvSpPr>
          <p:spPr bwMode="auto">
            <a:xfrm flipH="1" flipV="1">
              <a:off x="4082" y="2228"/>
              <a:ext cx="227" cy="27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676" name="Line 76"/>
            <p:cNvSpPr>
              <a:spLocks noChangeShapeType="1"/>
            </p:cNvSpPr>
            <p:nvPr/>
          </p:nvSpPr>
          <p:spPr bwMode="auto">
            <a:xfrm flipH="1">
              <a:off x="2993" y="2205"/>
              <a:ext cx="159" cy="29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677" name="Line 77"/>
            <p:cNvSpPr>
              <a:spLocks noChangeShapeType="1"/>
            </p:cNvSpPr>
            <p:nvPr/>
          </p:nvSpPr>
          <p:spPr bwMode="auto">
            <a:xfrm>
              <a:off x="3152" y="2228"/>
              <a:ext cx="114" cy="31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5689" name="Oval 89"/>
          <p:cNvSpPr>
            <a:spLocks noChangeArrowheads="1"/>
          </p:cNvSpPr>
          <p:nvPr/>
        </p:nvSpPr>
        <p:spPr bwMode="auto">
          <a:xfrm>
            <a:off x="4608513" y="2673350"/>
            <a:ext cx="144462" cy="14446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5690" name="Oval 90"/>
          <p:cNvSpPr>
            <a:spLocks noChangeArrowheads="1"/>
          </p:cNvSpPr>
          <p:nvPr/>
        </p:nvSpPr>
        <p:spPr bwMode="auto">
          <a:xfrm>
            <a:off x="5111750" y="3357563"/>
            <a:ext cx="144463" cy="144462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5691" name="Oval 91"/>
          <p:cNvSpPr>
            <a:spLocks noChangeArrowheads="1"/>
          </p:cNvSpPr>
          <p:nvPr/>
        </p:nvSpPr>
        <p:spPr bwMode="auto">
          <a:xfrm>
            <a:off x="4140200" y="3357563"/>
            <a:ext cx="144463" cy="144462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5692" name="Oval 92"/>
          <p:cNvSpPr>
            <a:spLocks noChangeArrowheads="1"/>
          </p:cNvSpPr>
          <p:nvPr/>
        </p:nvSpPr>
        <p:spPr bwMode="auto">
          <a:xfrm>
            <a:off x="3671888" y="3789363"/>
            <a:ext cx="144462" cy="144462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5693" name="Oval 93"/>
          <p:cNvSpPr>
            <a:spLocks noChangeArrowheads="1"/>
          </p:cNvSpPr>
          <p:nvPr/>
        </p:nvSpPr>
        <p:spPr bwMode="auto">
          <a:xfrm>
            <a:off x="4140200" y="3824288"/>
            <a:ext cx="144463" cy="144462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5694" name="Oval 94"/>
          <p:cNvSpPr>
            <a:spLocks noChangeArrowheads="1"/>
          </p:cNvSpPr>
          <p:nvPr/>
        </p:nvSpPr>
        <p:spPr bwMode="auto">
          <a:xfrm>
            <a:off x="4572000" y="3824288"/>
            <a:ext cx="144463" cy="144462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5695" name="Oval 95"/>
          <p:cNvSpPr>
            <a:spLocks noChangeArrowheads="1"/>
          </p:cNvSpPr>
          <p:nvPr/>
        </p:nvSpPr>
        <p:spPr bwMode="auto">
          <a:xfrm>
            <a:off x="5148263" y="3897313"/>
            <a:ext cx="144462" cy="144462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5696" name="Oval 96"/>
          <p:cNvSpPr>
            <a:spLocks noChangeArrowheads="1"/>
          </p:cNvSpPr>
          <p:nvPr/>
        </p:nvSpPr>
        <p:spPr bwMode="auto">
          <a:xfrm>
            <a:off x="3851275" y="4292600"/>
            <a:ext cx="144463" cy="14446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5697" name="Oval 97"/>
          <p:cNvSpPr>
            <a:spLocks noChangeArrowheads="1"/>
          </p:cNvSpPr>
          <p:nvPr/>
        </p:nvSpPr>
        <p:spPr bwMode="auto">
          <a:xfrm>
            <a:off x="3419475" y="4292600"/>
            <a:ext cx="144463" cy="14446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5698" name="Oval 98"/>
          <p:cNvSpPr>
            <a:spLocks noChangeArrowheads="1"/>
          </p:cNvSpPr>
          <p:nvPr/>
        </p:nvSpPr>
        <p:spPr bwMode="auto">
          <a:xfrm>
            <a:off x="4787900" y="4292600"/>
            <a:ext cx="144463" cy="14446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5699" name="Oval 99"/>
          <p:cNvSpPr>
            <a:spLocks noChangeArrowheads="1"/>
          </p:cNvSpPr>
          <p:nvPr/>
        </p:nvSpPr>
        <p:spPr bwMode="auto">
          <a:xfrm>
            <a:off x="5148263" y="4329113"/>
            <a:ext cx="144462" cy="144462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5700" name="Oval 100"/>
          <p:cNvSpPr>
            <a:spLocks noChangeArrowheads="1"/>
          </p:cNvSpPr>
          <p:nvPr/>
        </p:nvSpPr>
        <p:spPr bwMode="auto">
          <a:xfrm>
            <a:off x="5508625" y="4292600"/>
            <a:ext cx="144463" cy="14446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5701" name="Rectangle 101"/>
          <p:cNvSpPr>
            <a:spLocks noChangeArrowheads="1"/>
          </p:cNvSpPr>
          <p:nvPr/>
        </p:nvSpPr>
        <p:spPr bwMode="auto">
          <a:xfrm>
            <a:off x="3276600" y="2636838"/>
            <a:ext cx="2555875" cy="201612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5483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5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25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25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25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000"/>
                                        <p:tgtEl>
                                          <p:spTgt spid="25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25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7" grpId="0" animBg="1"/>
      <p:bldP spid="25608" grpId="0" animBg="1"/>
      <p:bldP spid="25609" grpId="0" animBg="1"/>
      <p:bldP spid="25610" grpId="0" animBg="1"/>
      <p:bldP spid="25611" grpId="0" animBg="1"/>
      <p:bldP spid="256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75724"/>
            <a:ext cx="7920880" cy="4769500"/>
          </a:xfrm>
        </p:spPr>
        <p:txBody>
          <a:bodyPr/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Закономерность – </a:t>
            </a:r>
            <a:r>
              <a:rPr lang="ru-RU" sz="4400" dirty="0" smtClean="0">
                <a:solidFill>
                  <a:srgbClr val="002060"/>
                </a:solidFill>
              </a:rPr>
              <a:t>постоянно повторяющаяся взаимосвязь явлений или предметов.</a:t>
            </a:r>
            <a:endParaRPr lang="ru-RU" sz="4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8916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WordArt 4"/>
          <p:cNvSpPr>
            <a:spLocks noChangeArrowheads="1" noChangeShapeType="1" noTextEdit="1"/>
          </p:cNvSpPr>
          <p:nvPr/>
        </p:nvSpPr>
        <p:spPr bwMode="auto">
          <a:xfrm>
            <a:off x="1943100" y="296863"/>
            <a:ext cx="5616575" cy="5810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000" b="1" i="1" kern="1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По какому правилу</a:t>
            </a:r>
          </a:p>
        </p:txBody>
      </p:sp>
      <p:sp>
        <p:nvSpPr>
          <p:cNvPr id="26629" name="Text Box 5"/>
          <p:cNvSpPr txBox="1">
            <a:spLocks noChangeArrowheads="1"/>
          </p:cNvSpPr>
          <p:nvPr/>
        </p:nvSpPr>
        <p:spPr bwMode="auto">
          <a:xfrm>
            <a:off x="539750" y="908050"/>
            <a:ext cx="795655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По какому правилу числа следуют друг за другом? Заполни пустые карточки.</a:t>
            </a:r>
          </a:p>
        </p:txBody>
      </p:sp>
      <p:sp>
        <p:nvSpPr>
          <p:cNvPr id="26637" name="Text Box 13"/>
          <p:cNvSpPr txBox="1">
            <a:spLocks noChangeArrowheads="1"/>
          </p:cNvSpPr>
          <p:nvPr/>
        </p:nvSpPr>
        <p:spPr bwMode="auto">
          <a:xfrm>
            <a:off x="0" y="4221088"/>
            <a:ext cx="91440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Каждое следующее число на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больше предыдущего.</a:t>
            </a:r>
          </a:p>
        </p:txBody>
      </p:sp>
      <p:sp>
        <p:nvSpPr>
          <p:cNvPr id="26643" name="Rectangle 19"/>
          <p:cNvSpPr>
            <a:spLocks noChangeArrowheads="1"/>
          </p:cNvSpPr>
          <p:nvPr/>
        </p:nvSpPr>
        <p:spPr bwMode="auto">
          <a:xfrm>
            <a:off x="539750" y="981075"/>
            <a:ext cx="360363" cy="4318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26644" name="Picture 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354" y="2202657"/>
            <a:ext cx="8713788" cy="1878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634" name="Rectangle 10"/>
          <p:cNvSpPr>
            <a:spLocks noChangeArrowheads="1"/>
          </p:cNvSpPr>
          <p:nvPr/>
        </p:nvSpPr>
        <p:spPr bwMode="auto">
          <a:xfrm>
            <a:off x="3974451" y="3110057"/>
            <a:ext cx="325438" cy="3603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35" name="Rectangle 11"/>
          <p:cNvSpPr>
            <a:spLocks noChangeArrowheads="1"/>
          </p:cNvSpPr>
          <p:nvPr/>
        </p:nvSpPr>
        <p:spPr bwMode="auto">
          <a:xfrm>
            <a:off x="7453313" y="3038620"/>
            <a:ext cx="360362" cy="431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36" name="Rectangle 12"/>
          <p:cNvSpPr>
            <a:spLocks noChangeArrowheads="1"/>
          </p:cNvSpPr>
          <p:nvPr/>
        </p:nvSpPr>
        <p:spPr bwMode="auto">
          <a:xfrm>
            <a:off x="8418008" y="3051320"/>
            <a:ext cx="287337" cy="431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40" name="Text Box 16"/>
          <p:cNvSpPr txBox="1">
            <a:spLocks noChangeArrowheads="1"/>
          </p:cNvSpPr>
          <p:nvPr/>
        </p:nvSpPr>
        <p:spPr bwMode="auto">
          <a:xfrm>
            <a:off x="3886344" y="3025920"/>
            <a:ext cx="5762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14</a:t>
            </a:r>
          </a:p>
        </p:txBody>
      </p:sp>
      <p:sp>
        <p:nvSpPr>
          <p:cNvPr id="26641" name="Text Box 17"/>
          <p:cNvSpPr txBox="1">
            <a:spLocks noChangeArrowheads="1"/>
          </p:cNvSpPr>
          <p:nvPr/>
        </p:nvSpPr>
        <p:spPr bwMode="auto">
          <a:xfrm>
            <a:off x="7345363" y="3013220"/>
            <a:ext cx="5762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26</a:t>
            </a:r>
          </a:p>
        </p:txBody>
      </p:sp>
      <p:sp>
        <p:nvSpPr>
          <p:cNvPr id="26642" name="Text Box 18"/>
          <p:cNvSpPr txBox="1">
            <a:spLocks noChangeArrowheads="1"/>
          </p:cNvSpPr>
          <p:nvPr/>
        </p:nvSpPr>
        <p:spPr bwMode="auto">
          <a:xfrm>
            <a:off x="8281988" y="3001963"/>
            <a:ext cx="5762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29</a:t>
            </a:r>
          </a:p>
        </p:txBody>
      </p:sp>
    </p:spTree>
    <p:extLst>
      <p:ext uri="{BB962C8B-B14F-4D97-AF65-F5344CB8AC3E}">
        <p14:creationId xmlns:p14="http://schemas.microsoft.com/office/powerpoint/2010/main" val="449175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6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26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26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26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7" grpId="0"/>
      <p:bldP spid="26640" grpId="0"/>
      <p:bldP spid="26641" grpId="0"/>
      <p:bldP spid="2664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503238" y="333375"/>
            <a:ext cx="7956550" cy="884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6   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 По какому правилу буквы следуют друг за другом? Заполни пустые карточки.</a:t>
            </a:r>
          </a:p>
        </p:txBody>
      </p:sp>
      <p:sp>
        <p:nvSpPr>
          <p:cNvPr id="27659" name="Rectangle 11"/>
          <p:cNvSpPr>
            <a:spLocks noChangeArrowheads="1"/>
          </p:cNvSpPr>
          <p:nvPr/>
        </p:nvSpPr>
        <p:spPr bwMode="auto">
          <a:xfrm>
            <a:off x="503238" y="404813"/>
            <a:ext cx="360362" cy="4318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27660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484313"/>
            <a:ext cx="8964612" cy="1992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661" name="Rectangle 13"/>
          <p:cNvSpPr>
            <a:spLocks noChangeArrowheads="1"/>
          </p:cNvSpPr>
          <p:nvPr/>
        </p:nvSpPr>
        <p:spPr bwMode="auto">
          <a:xfrm>
            <a:off x="6804025" y="2312988"/>
            <a:ext cx="323850" cy="431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7662" name="Rectangle 14"/>
          <p:cNvSpPr>
            <a:spLocks noChangeArrowheads="1"/>
          </p:cNvSpPr>
          <p:nvPr/>
        </p:nvSpPr>
        <p:spPr bwMode="auto">
          <a:xfrm>
            <a:off x="7632700" y="2312988"/>
            <a:ext cx="431800" cy="431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7657" name="Text Box 9"/>
          <p:cNvSpPr txBox="1">
            <a:spLocks noChangeArrowheads="1"/>
          </p:cNvSpPr>
          <p:nvPr/>
        </p:nvSpPr>
        <p:spPr bwMode="auto">
          <a:xfrm>
            <a:off x="6696075" y="2312988"/>
            <a:ext cx="5762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Ч</a:t>
            </a:r>
          </a:p>
        </p:txBody>
      </p:sp>
      <p:sp>
        <p:nvSpPr>
          <p:cNvPr id="27658" name="Text Box 10"/>
          <p:cNvSpPr txBox="1">
            <a:spLocks noChangeArrowheads="1"/>
          </p:cNvSpPr>
          <p:nvPr/>
        </p:nvSpPr>
        <p:spPr bwMode="auto">
          <a:xfrm>
            <a:off x="7596188" y="2312988"/>
            <a:ext cx="5762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Ъ</a:t>
            </a:r>
          </a:p>
        </p:txBody>
      </p:sp>
    </p:spTree>
    <p:extLst>
      <p:ext uri="{BB962C8B-B14F-4D97-AF65-F5344CB8AC3E}">
        <p14:creationId xmlns:p14="http://schemas.microsoft.com/office/powerpoint/2010/main" val="988686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7" grpId="0"/>
      <p:bldP spid="2765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Самостоятельная работа</a:t>
            </a:r>
            <a:endParaRPr lang="ru-RU" sz="4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124744"/>
            <a:ext cx="7125112" cy="226971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dirty="0" smtClean="0">
                <a:solidFill>
                  <a:srgbClr val="7030A0"/>
                </a:solidFill>
              </a:rPr>
              <a:t>Задание № 7</a:t>
            </a:r>
            <a:endParaRPr lang="ru-RU" sz="3600" dirty="0">
              <a:solidFill>
                <a:srgbClr val="7030A0"/>
              </a:solidFill>
            </a:endParaRPr>
          </a:p>
        </p:txBody>
      </p:sp>
      <p:pic>
        <p:nvPicPr>
          <p:cNvPr id="1026" name="Picture 2" descr="C:\Users\Администратор\Desktop\1386271267_paa54a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3645024"/>
            <a:ext cx="3749770" cy="2929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5924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Text Box 3"/>
          <p:cNvSpPr txBox="1">
            <a:spLocks noChangeArrowheads="1"/>
          </p:cNvSpPr>
          <p:nvPr/>
        </p:nvSpPr>
        <p:spPr bwMode="auto">
          <a:xfrm>
            <a:off x="503238" y="333375"/>
            <a:ext cx="8316912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9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По какому правилу нарисованы предметы в таблице? Заполни пустые клетки.</a:t>
            </a:r>
          </a:p>
        </p:txBody>
      </p:sp>
      <p:sp>
        <p:nvSpPr>
          <p:cNvPr id="29703" name="Rectangle 7"/>
          <p:cNvSpPr>
            <a:spLocks noChangeArrowheads="1"/>
          </p:cNvSpPr>
          <p:nvPr/>
        </p:nvSpPr>
        <p:spPr bwMode="auto">
          <a:xfrm>
            <a:off x="503238" y="368300"/>
            <a:ext cx="360362" cy="4318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2970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376363"/>
            <a:ext cx="8605837" cy="5014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705" name="Rectangle 9"/>
          <p:cNvSpPr>
            <a:spLocks noChangeArrowheads="1"/>
          </p:cNvSpPr>
          <p:nvPr/>
        </p:nvSpPr>
        <p:spPr bwMode="auto">
          <a:xfrm>
            <a:off x="576263" y="5049838"/>
            <a:ext cx="1620837" cy="1116012"/>
          </a:xfrm>
          <a:prstGeom prst="rect">
            <a:avLst/>
          </a:prstGeom>
          <a:solidFill>
            <a:srgbClr val="EFF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9706" name="Rectangle 10"/>
          <p:cNvSpPr>
            <a:spLocks noChangeArrowheads="1"/>
          </p:cNvSpPr>
          <p:nvPr/>
        </p:nvSpPr>
        <p:spPr bwMode="auto">
          <a:xfrm>
            <a:off x="6769100" y="3897313"/>
            <a:ext cx="1620838" cy="1116012"/>
          </a:xfrm>
          <a:prstGeom prst="rect">
            <a:avLst/>
          </a:prstGeom>
          <a:solidFill>
            <a:srgbClr val="EFF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29707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538" y="4005263"/>
            <a:ext cx="1368425" cy="919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708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5121275"/>
            <a:ext cx="1474788" cy="100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2120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332656"/>
            <a:ext cx="8856984" cy="953075"/>
          </a:xfrm>
        </p:spPr>
        <p:txBody>
          <a:bodyPr/>
          <a:lstStyle/>
          <a:p>
            <a:pPr algn="ctr"/>
            <a:r>
              <a:rPr lang="ru-RU" sz="4000" b="1" dirty="0" smtClean="0">
                <a:solidFill>
                  <a:srgbClr val="7030A0"/>
                </a:solidFill>
              </a:rPr>
              <a:t>Самостоятельная работа</a:t>
            </a:r>
            <a:endParaRPr lang="ru-RU" sz="4000" b="1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807361"/>
            <a:ext cx="8280920" cy="4051437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ru-RU" sz="3600" dirty="0" smtClean="0"/>
              <a:t> </a:t>
            </a:r>
            <a:r>
              <a:rPr lang="ru-RU" sz="3600" b="1" dirty="0" smtClean="0"/>
              <a:t>1 группа: </a:t>
            </a:r>
          </a:p>
          <a:p>
            <a:pPr marL="0" indent="0">
              <a:buNone/>
            </a:pPr>
            <a:r>
              <a:rPr lang="ru-RU" sz="3600" dirty="0" smtClean="0">
                <a:solidFill>
                  <a:srgbClr val="002060"/>
                </a:solidFill>
              </a:rPr>
              <a:t>выполняют задание 11, 13, 16 </a:t>
            </a:r>
          </a:p>
          <a:p>
            <a:pPr marL="0" indent="0">
              <a:buNone/>
            </a:pPr>
            <a:endParaRPr lang="ru-RU" sz="1600" dirty="0" smtClean="0"/>
          </a:p>
          <a:p>
            <a:pPr>
              <a:buFont typeface="Wingdings" pitchFamily="2" charset="2"/>
              <a:buChar char="Ø"/>
            </a:pPr>
            <a:r>
              <a:rPr lang="ru-RU" sz="3600" b="1" dirty="0" smtClean="0"/>
              <a:t>2 группа: </a:t>
            </a:r>
          </a:p>
          <a:p>
            <a:pPr marL="0" indent="0">
              <a:buNone/>
            </a:pPr>
            <a:r>
              <a:rPr lang="ru-RU" sz="3600" dirty="0" smtClean="0">
                <a:solidFill>
                  <a:srgbClr val="002060"/>
                </a:solidFill>
              </a:rPr>
              <a:t>необходимо выполнить рисунок салют «Победы» в программе </a:t>
            </a:r>
            <a:r>
              <a:rPr lang="en-US" sz="3600" dirty="0" smtClean="0">
                <a:solidFill>
                  <a:srgbClr val="002060"/>
                </a:solidFill>
              </a:rPr>
              <a:t>Paint</a:t>
            </a:r>
            <a:r>
              <a:rPr lang="ru-RU" sz="3600" dirty="0" smtClean="0">
                <a:solidFill>
                  <a:srgbClr val="002060"/>
                </a:solidFill>
              </a:rPr>
              <a:t>.</a:t>
            </a:r>
            <a:endParaRPr lang="ru-RU" sz="3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5018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</TotalTime>
  <Words>153</Words>
  <Application>Microsoft Office PowerPoint</Application>
  <PresentationFormat>Экран (4:3)</PresentationFormat>
  <Paragraphs>50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Spring</vt:lpstr>
      <vt:lpstr>Презентация PowerPoint</vt:lpstr>
      <vt:lpstr>Аналогия –  (от греч. analogia—соответствие)  — сходство между предметами, явлениями.</vt:lpstr>
      <vt:lpstr>Презентация PowerPoint</vt:lpstr>
      <vt:lpstr>Закономерность – постоянно повторяющаяся взаимосвязь явлений или предметов.</vt:lpstr>
      <vt:lpstr>Презентация PowerPoint</vt:lpstr>
      <vt:lpstr>Презентация PowerPoint</vt:lpstr>
      <vt:lpstr>Самостоятельная работа</vt:lpstr>
      <vt:lpstr>Презентация PowerPoint</vt:lpstr>
      <vt:lpstr>Самостоятельная работа</vt:lpstr>
      <vt:lpstr>Закономерность – постоянно повторяющаяся взаимосвязь явлений или предметов.</vt:lpstr>
      <vt:lpstr>Домашнее задание</vt:lpstr>
    </vt:vector>
  </TitlesOfParts>
  <Company>Krokoz™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5</cp:revision>
  <dcterms:created xsi:type="dcterms:W3CDTF">2015-04-23T06:05:37Z</dcterms:created>
  <dcterms:modified xsi:type="dcterms:W3CDTF">2015-04-23T08:02:06Z</dcterms:modified>
</cp:coreProperties>
</file>