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307" r:id="rId11"/>
    <p:sldId id="306" r:id="rId12"/>
    <p:sldId id="305" r:id="rId13"/>
    <p:sldId id="304" r:id="rId14"/>
    <p:sldId id="303" r:id="rId15"/>
    <p:sldId id="29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79" y="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05835F-5FA2-4D66-8113-08DFAFFB08E3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3F15837-CC4B-4F7F-B38C-7520E3E1F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Экономика знаний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38814" y="5357826"/>
            <a:ext cx="3205186" cy="10668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Маркелова Виктория,</a:t>
            </a:r>
            <a:r>
              <a:rPr lang="ru-RU" sz="23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Селезнёва Екатерина,</a:t>
            </a:r>
            <a: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err="1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Бойцова</a:t>
            </a:r>
            <a:r>
              <a:rPr lang="ru-RU" sz="23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Анастасия</a:t>
            </a:r>
            <a:r>
              <a:rPr lang="ru-RU" dirty="0" smtClean="0"/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32440" y="0"/>
            <a:ext cx="611560" cy="1772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668344" y="0"/>
            <a:ext cx="1475656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44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дистанционного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345" t="14351" r="26953" b="42379"/>
          <a:stretch/>
        </p:blipFill>
        <p:spPr bwMode="auto">
          <a:xfrm>
            <a:off x="2195736" y="2122414"/>
            <a:ext cx="4928114" cy="285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6535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развития «критического мышления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технологии: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мыслительных навыков учащихся, необходимых не только в учебе, но и в обычной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87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модульного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-модульного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блочно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-модульного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обучения: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ктивизация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работы учащихся на протяжении всего периода обучения.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259253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учащегося;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материал. </a:t>
            </a:r>
          </a:p>
        </p:txBody>
      </p:sp>
    </p:spTree>
    <p:extLst>
      <p:ext uri="{BB962C8B-B14F-4D97-AF65-F5344CB8AC3E}">
        <p14:creationId xmlns:p14="http://schemas.microsoft.com/office/powerpoint/2010/main" xmlns="" val="4075528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Технология решения изобретательских </a:t>
            </a:r>
            <a:r>
              <a:rPr lang="ru-RU" dirty="0" smtClean="0"/>
              <a:t>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Метод </a:t>
            </a:r>
            <a:r>
              <a:rPr lang="ru-RU" dirty="0"/>
              <a:t>мозгового </a:t>
            </a:r>
            <a:r>
              <a:rPr lang="ru-RU" dirty="0" smtClean="0"/>
              <a:t>штурма</a:t>
            </a:r>
          </a:p>
          <a:p>
            <a:pPr>
              <a:buFontTx/>
              <a:buChar char="-"/>
            </a:pPr>
            <a:r>
              <a:rPr lang="ru-RU" dirty="0" smtClean="0"/>
              <a:t>Метод каталога</a:t>
            </a:r>
          </a:p>
          <a:p>
            <a:pPr>
              <a:buFontTx/>
              <a:buChar char="-"/>
            </a:pPr>
            <a:r>
              <a:rPr lang="ru-RU" dirty="0"/>
              <a:t>Метод фокальных объектов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Системный анализ</a:t>
            </a:r>
          </a:p>
          <a:p>
            <a:pPr>
              <a:buFontTx/>
              <a:buChar char="-"/>
            </a:pPr>
            <a:r>
              <a:rPr lang="ru-RU" dirty="0"/>
              <a:t>Метод золотой </a:t>
            </a:r>
            <a:r>
              <a:rPr lang="ru-RU" dirty="0" smtClean="0"/>
              <a:t>рыбки</a:t>
            </a:r>
          </a:p>
          <a:p>
            <a:pPr>
              <a:buFontTx/>
              <a:buChar char="-"/>
            </a:pPr>
            <a:r>
              <a:rPr lang="ru-RU" dirty="0"/>
              <a:t>Моделирование маленькими </a:t>
            </a:r>
            <a:r>
              <a:rPr lang="ru-RU" dirty="0" smtClean="0"/>
              <a:t>человечками</a:t>
            </a:r>
          </a:p>
          <a:p>
            <a:pPr>
              <a:buFontTx/>
              <a:buChar char="-"/>
            </a:pPr>
            <a:r>
              <a:rPr lang="ru-RU" dirty="0"/>
              <a:t>Метод проб и </a:t>
            </a:r>
            <a:r>
              <a:rPr lang="ru-RU" dirty="0" smtClean="0"/>
              <a:t>ошибок</a:t>
            </a:r>
          </a:p>
          <a:p>
            <a:pPr>
              <a:buFontTx/>
              <a:buChar char="-"/>
            </a:pPr>
            <a:r>
              <a:rPr lang="ru-RU" dirty="0"/>
              <a:t>Мышление по </a:t>
            </a:r>
            <a:r>
              <a:rPr lang="ru-RU" dirty="0" smtClean="0"/>
              <a:t>аналогии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0911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Любая деятельность может быть либо технологией, либо искусством. Искусство основано на интуиции, технология - на науке. С искусства всё начинается, технологией заканчивается, чтобы затем всё началось сначала.</a:t>
            </a:r>
          </a:p>
          <a:p>
            <a:pPr marL="0" indent="0" algn="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В.П.Беспалько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60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304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знаний - высший этап развития постиндустриальной экономики и инновационной экономики.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08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экономики знаний по мнению российских ученых: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может увеличивать его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неделимость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как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автора знания.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0280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80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Процессы, определяющие сущность экономики знаний: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433467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знания становятся важным ресурсом и движущей силой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Рынок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и знания наравне с рынками природных ресурсов, труда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фактором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растет быстрыми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темпами.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инфраструктура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условие, определяющее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национальную и региональную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образования, труда, общественной жизни и отдыха.</a:t>
            </a:r>
          </a:p>
        </p:txBody>
      </p:sp>
    </p:spTree>
    <p:extLst>
      <p:ext uri="{BB962C8B-B14F-4D97-AF65-F5344CB8AC3E}">
        <p14:creationId xmlns:p14="http://schemas.microsoft.com/office/powerpoint/2010/main" xmlns="" val="22233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составляющие: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Научно-методологическое обеспечение инновационного развития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национальной инновационной политики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национальных и региональных инновационных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682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Современные образовательные 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336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«ОБРАЗОВАТЕЛЬНЫЕ ТЕХНОЛОГИИ»,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появившийся в 1960-х гг.,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процесса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гарантированным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97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497887" cy="477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dirty="0"/>
              <a:t>Образовательная технология</a:t>
            </a:r>
          </a:p>
        </p:txBody>
      </p:sp>
    </p:spTree>
    <p:extLst>
      <p:ext uri="{BB962C8B-B14F-4D97-AF65-F5344CB8AC3E}">
        <p14:creationId xmlns:p14="http://schemas.microsoft.com/office/powerpoint/2010/main" xmlns="" val="4608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Скругленный прямоугольник 2105"/>
          <p:cNvSpPr/>
          <p:nvPr/>
        </p:nvSpPr>
        <p:spPr>
          <a:xfrm>
            <a:off x="6336196" y="4149080"/>
            <a:ext cx="2628293" cy="91558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Технология модульного и </a:t>
            </a:r>
            <a:r>
              <a:rPr lang="ru-RU" dirty="0" err="1" smtClean="0"/>
              <a:t>блочно</a:t>
            </a:r>
            <a:r>
              <a:rPr lang="ru-RU" dirty="0" smtClean="0"/>
              <a:t>-модульного обучения</a:t>
            </a:r>
            <a:endParaRPr lang="ru-RU" dirty="0"/>
          </a:p>
        </p:txBody>
      </p:sp>
      <p:sp>
        <p:nvSpPr>
          <p:cNvPr id="2099" name="Скругленный прямоугольник 2098"/>
          <p:cNvSpPr/>
          <p:nvPr/>
        </p:nvSpPr>
        <p:spPr>
          <a:xfrm>
            <a:off x="89756" y="4293096"/>
            <a:ext cx="1979712" cy="7920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Разноуровневое</a:t>
            </a:r>
            <a:r>
              <a:rPr lang="ru-RU" dirty="0" smtClean="0"/>
              <a:t> обучение</a:t>
            </a:r>
            <a:endParaRPr lang="ru-RU" dirty="0"/>
          </a:p>
        </p:txBody>
      </p:sp>
      <p:sp>
        <p:nvSpPr>
          <p:cNvPr id="2091" name="Скругленный прямоугольник 2090"/>
          <p:cNvSpPr/>
          <p:nvPr/>
        </p:nvSpPr>
        <p:spPr>
          <a:xfrm>
            <a:off x="5076056" y="469019"/>
            <a:ext cx="2520280" cy="5760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Здоровьесберегающие</a:t>
            </a:r>
            <a:r>
              <a:rPr lang="ru-RU" dirty="0" smtClean="0"/>
              <a:t> технологии</a:t>
            </a:r>
            <a:endParaRPr lang="ru-RU" dirty="0"/>
          </a:p>
        </p:txBody>
      </p:sp>
      <p:sp>
        <p:nvSpPr>
          <p:cNvPr id="2090" name="Скругленный прямоугольник 2089"/>
          <p:cNvSpPr/>
          <p:nvPr/>
        </p:nvSpPr>
        <p:spPr>
          <a:xfrm>
            <a:off x="3660554" y="1114620"/>
            <a:ext cx="1487510" cy="6861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Портфолио</a:t>
            </a: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3131840" y="2564904"/>
            <a:ext cx="2808312" cy="172819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Современные образовательные технологии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5148064" y="908720"/>
            <a:ext cx="2520280" cy="1948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4644008" y="1116353"/>
            <a:ext cx="1116124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427984" y="1700808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1979712" y="1412776"/>
            <a:ext cx="1872208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835696" y="3645024"/>
            <a:ext cx="165618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89" name="Скругленный прямоугольник 2088"/>
          <p:cNvSpPr/>
          <p:nvPr/>
        </p:nvSpPr>
        <p:spPr>
          <a:xfrm>
            <a:off x="2739247" y="188640"/>
            <a:ext cx="2336809" cy="720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Развивающее обучение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170755" y="4149080"/>
            <a:ext cx="201622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619672" y="4013686"/>
            <a:ext cx="2239150" cy="1287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00" name="Скругленный прямоугольник 2099"/>
          <p:cNvSpPr/>
          <p:nvPr/>
        </p:nvSpPr>
        <p:spPr>
          <a:xfrm>
            <a:off x="163964" y="2592286"/>
            <a:ext cx="2160240" cy="76470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Исследовательские методы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415866" y="3761658"/>
            <a:ext cx="763001" cy="4183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3347864" y="764704"/>
            <a:ext cx="72008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1727684" y="2348880"/>
            <a:ext cx="17641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076056" y="1980449"/>
            <a:ext cx="1872208" cy="944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88" name="Скругленный прямоугольник 2087"/>
          <p:cNvSpPr/>
          <p:nvPr/>
        </p:nvSpPr>
        <p:spPr>
          <a:xfrm>
            <a:off x="179512" y="188640"/>
            <a:ext cx="2430270" cy="720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Технология дистанционного обучения</a:t>
            </a:r>
            <a:endParaRPr lang="ru-RU" sz="16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644008" y="4097045"/>
            <a:ext cx="1404156" cy="16362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2069468" y="3212976"/>
            <a:ext cx="127839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2339752" y="476672"/>
            <a:ext cx="1656184" cy="23678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48" name="Прямая со стрелкой 2047"/>
          <p:cNvCxnSpPr/>
          <p:nvPr/>
        </p:nvCxnSpPr>
        <p:spPr>
          <a:xfrm>
            <a:off x="5746819" y="3356992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51" name="Прямая со стрелкой 2050"/>
          <p:cNvCxnSpPr/>
          <p:nvPr/>
        </p:nvCxnSpPr>
        <p:spPr>
          <a:xfrm flipH="1">
            <a:off x="3707904" y="4065973"/>
            <a:ext cx="375824" cy="1451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53" name="Прямая со стрелкой 2052"/>
          <p:cNvCxnSpPr/>
          <p:nvPr/>
        </p:nvCxnSpPr>
        <p:spPr>
          <a:xfrm>
            <a:off x="4427984" y="4180048"/>
            <a:ext cx="468052" cy="1769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93" name="Скругленный прямоугольник 2092"/>
          <p:cNvSpPr/>
          <p:nvPr/>
        </p:nvSpPr>
        <p:spPr>
          <a:xfrm>
            <a:off x="7812360" y="502925"/>
            <a:ext cx="864096" cy="50825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ИКТ</a:t>
            </a:r>
            <a:endParaRPr lang="ru-RU" dirty="0"/>
          </a:p>
        </p:txBody>
      </p:sp>
      <p:sp>
        <p:nvSpPr>
          <p:cNvPr id="2094" name="Скругленный прямоугольник 2093"/>
          <p:cNvSpPr/>
          <p:nvPr/>
        </p:nvSpPr>
        <p:spPr>
          <a:xfrm>
            <a:off x="179512" y="1114620"/>
            <a:ext cx="1800200" cy="5459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в сотрудничестве</a:t>
            </a:r>
            <a:endParaRPr lang="ru-RU" dirty="0"/>
          </a:p>
        </p:txBody>
      </p:sp>
      <p:sp>
        <p:nvSpPr>
          <p:cNvPr id="2095" name="Скругленный прямоугольник 2094"/>
          <p:cNvSpPr/>
          <p:nvPr/>
        </p:nvSpPr>
        <p:spPr>
          <a:xfrm>
            <a:off x="179512" y="1882923"/>
            <a:ext cx="1440160" cy="68198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Игровые технологии</a:t>
            </a:r>
            <a:endParaRPr lang="ru-RU" dirty="0"/>
          </a:p>
        </p:txBody>
      </p:sp>
      <p:sp>
        <p:nvSpPr>
          <p:cNvPr id="2096" name="Скругленный прямоугольник 2095"/>
          <p:cNvSpPr/>
          <p:nvPr/>
        </p:nvSpPr>
        <p:spPr>
          <a:xfrm>
            <a:off x="7186979" y="1457706"/>
            <a:ext cx="1777509" cy="13868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Технология развития «критического мышления»</a:t>
            </a:r>
            <a:endParaRPr lang="ru-RU" dirty="0"/>
          </a:p>
        </p:txBody>
      </p:sp>
      <p:sp>
        <p:nvSpPr>
          <p:cNvPr id="2097" name="Скругленный прямоугольник 2096"/>
          <p:cNvSpPr/>
          <p:nvPr/>
        </p:nvSpPr>
        <p:spPr>
          <a:xfrm>
            <a:off x="7308304" y="3068960"/>
            <a:ext cx="1656184" cy="102808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Коллективная система обучения</a:t>
            </a:r>
            <a:endParaRPr lang="ru-RU" dirty="0"/>
          </a:p>
        </p:txBody>
      </p:sp>
      <p:sp>
        <p:nvSpPr>
          <p:cNvPr id="2098" name="Скругленный прямоугольник 2097"/>
          <p:cNvSpPr/>
          <p:nvPr/>
        </p:nvSpPr>
        <p:spPr>
          <a:xfrm>
            <a:off x="179504" y="5387372"/>
            <a:ext cx="2664296" cy="7920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Технология решения изобретательских задач</a:t>
            </a:r>
            <a:endParaRPr lang="ru-RU" dirty="0"/>
          </a:p>
        </p:txBody>
      </p:sp>
      <p:sp>
        <p:nvSpPr>
          <p:cNvPr id="2102" name="Скругленный прямоугольник 2101"/>
          <p:cNvSpPr/>
          <p:nvPr/>
        </p:nvSpPr>
        <p:spPr>
          <a:xfrm>
            <a:off x="2852932" y="5517232"/>
            <a:ext cx="1746194" cy="5619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Проектные методы</a:t>
            </a:r>
            <a:endParaRPr lang="ru-RU" dirty="0"/>
          </a:p>
        </p:txBody>
      </p:sp>
      <p:sp>
        <p:nvSpPr>
          <p:cNvPr id="2103" name="Скругленный прямоугольник 2102"/>
          <p:cNvSpPr/>
          <p:nvPr/>
        </p:nvSpPr>
        <p:spPr>
          <a:xfrm>
            <a:off x="4211960" y="6179460"/>
            <a:ext cx="1534859" cy="41789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Дебаты</a:t>
            </a:r>
            <a:endParaRPr lang="ru-RU" dirty="0"/>
          </a:p>
        </p:txBody>
      </p:sp>
      <p:sp>
        <p:nvSpPr>
          <p:cNvPr id="2104" name="Скругленный прямоугольник 2103"/>
          <p:cNvSpPr/>
          <p:nvPr/>
        </p:nvSpPr>
        <p:spPr>
          <a:xfrm>
            <a:off x="5940152" y="6060529"/>
            <a:ext cx="2880320" cy="65515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Лекционно-</a:t>
            </a:r>
            <a:r>
              <a:rPr lang="ru-RU" dirty="0" err="1" smtClean="0"/>
              <a:t>семинарско</a:t>
            </a:r>
            <a:r>
              <a:rPr lang="ru-RU" dirty="0" smtClean="0"/>
              <a:t>-зачетная система</a:t>
            </a:r>
            <a:endParaRPr lang="ru-RU" dirty="0"/>
          </a:p>
        </p:txBody>
      </p:sp>
      <p:sp>
        <p:nvSpPr>
          <p:cNvPr id="2105" name="Скругленный прямоугольник 2104"/>
          <p:cNvSpPr/>
          <p:nvPr/>
        </p:nvSpPr>
        <p:spPr>
          <a:xfrm>
            <a:off x="7200292" y="5348612"/>
            <a:ext cx="1872208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Проблемное обучение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370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177</TotalTime>
  <Words>299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Паркет</vt:lpstr>
      <vt:lpstr>Экономика знаний</vt:lpstr>
      <vt:lpstr>Слайд 2</vt:lpstr>
      <vt:lpstr>Основные признаки экономики знаний по мнению российских ученых:</vt:lpstr>
      <vt:lpstr>Процессы, определяющие сущность экономики знаний:</vt:lpstr>
      <vt:lpstr>Основные составляющие:</vt:lpstr>
      <vt:lpstr>Современные образовательные технологии</vt:lpstr>
      <vt:lpstr>Слайд 7</vt:lpstr>
      <vt:lpstr>Образовательная технология</vt:lpstr>
      <vt:lpstr>Слайд 9</vt:lpstr>
      <vt:lpstr>Технология дистанционного обучения</vt:lpstr>
      <vt:lpstr>Технология развития «критического мышления»</vt:lpstr>
      <vt:lpstr>Технология модульного и блочно-модульного обучения</vt:lpstr>
      <vt:lpstr>Разноуровневое обучение</vt:lpstr>
      <vt:lpstr>Технология решения изобретательских задач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 знаний</dc:title>
  <dc:creator>Пользователь Windows</dc:creator>
  <cp:lastModifiedBy>ИТ</cp:lastModifiedBy>
  <cp:revision>16</cp:revision>
  <dcterms:created xsi:type="dcterms:W3CDTF">2017-03-28T17:38:19Z</dcterms:created>
  <dcterms:modified xsi:type="dcterms:W3CDTF">2017-05-11T03:58:38Z</dcterms:modified>
</cp:coreProperties>
</file>